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681"/>
  </p:normalViewPr>
  <p:slideViewPr>
    <p:cSldViewPr snapToGrid="0" snapToObjects="1">
      <p:cViewPr varScale="1">
        <p:scale>
          <a:sx n="84" d="100"/>
          <a:sy n="84" d="100"/>
        </p:scale>
        <p:origin x="200"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3491A45-DC11-8A43-9836-0CEDBD0FE17D}" type="datetimeFigureOut">
              <a:rPr lang="it-IT" smtClean="0"/>
              <a:t>21/11/16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71302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491A45-DC11-8A43-9836-0CEDBD0FE17D}" type="datetimeFigureOut">
              <a:rPr lang="it-IT" smtClean="0"/>
              <a:t>21/11/16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100931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491A45-DC11-8A43-9836-0CEDBD0FE17D}" type="datetimeFigureOut">
              <a:rPr lang="it-IT" smtClean="0"/>
              <a:t>21/11/16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66586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491A45-DC11-8A43-9836-0CEDBD0FE17D}" type="datetimeFigureOut">
              <a:rPr lang="it-IT" smtClean="0"/>
              <a:t>21/11/16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88351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3491A45-DC11-8A43-9836-0CEDBD0FE17D}" type="datetimeFigureOut">
              <a:rPr lang="it-IT" smtClean="0"/>
              <a:t>21/11/16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157988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3491A45-DC11-8A43-9836-0CEDBD0FE17D}" type="datetimeFigureOut">
              <a:rPr lang="it-IT" smtClean="0"/>
              <a:t>21/11/16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156328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3491A45-DC11-8A43-9836-0CEDBD0FE17D}" type="datetimeFigureOut">
              <a:rPr lang="it-IT" smtClean="0"/>
              <a:t>21/11/16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175548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3491A45-DC11-8A43-9836-0CEDBD0FE17D}" type="datetimeFigureOut">
              <a:rPr lang="it-IT" smtClean="0"/>
              <a:t>21/11/16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16149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3491A45-DC11-8A43-9836-0CEDBD0FE17D}" type="datetimeFigureOut">
              <a:rPr lang="it-IT" smtClean="0"/>
              <a:t>21/11/16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194579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3491A45-DC11-8A43-9836-0CEDBD0FE17D}" type="datetimeFigureOut">
              <a:rPr lang="it-IT" smtClean="0"/>
              <a:t>21/11/16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109279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3491A45-DC11-8A43-9836-0CEDBD0FE17D}" type="datetimeFigureOut">
              <a:rPr lang="it-IT" smtClean="0"/>
              <a:t>21/11/16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C97B54C-FA89-1547-A8C4-C4343F87C883}" type="slidenum">
              <a:rPr lang="it-IT" smtClean="0"/>
              <a:t>‹n.›</a:t>
            </a:fld>
            <a:endParaRPr lang="it-IT"/>
          </a:p>
        </p:txBody>
      </p:sp>
    </p:spTree>
    <p:extLst>
      <p:ext uri="{BB962C8B-B14F-4D97-AF65-F5344CB8AC3E}">
        <p14:creationId xmlns:p14="http://schemas.microsoft.com/office/powerpoint/2010/main" val="13846101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91A45-DC11-8A43-9836-0CEDBD0FE17D}" type="datetimeFigureOut">
              <a:rPr lang="it-IT" smtClean="0"/>
              <a:t>21/11/16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7B54C-FA89-1547-A8C4-C4343F87C883}" type="slidenum">
              <a:rPr lang="it-IT" smtClean="0"/>
              <a:t>‹n.›</a:t>
            </a:fld>
            <a:endParaRPr lang="it-IT"/>
          </a:p>
        </p:txBody>
      </p:sp>
    </p:spTree>
    <p:extLst>
      <p:ext uri="{BB962C8B-B14F-4D97-AF65-F5344CB8AC3E}">
        <p14:creationId xmlns:p14="http://schemas.microsoft.com/office/powerpoint/2010/main" val="119382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Gothic_architecture" TargetMode="External"/><Relationship Id="rId4" Type="http://schemas.openxmlformats.org/officeDocument/2006/relationships/hyperlink" Target="https://en.wikipedia.org/wiki/List_of_British_monarchs" TargetMode="External"/><Relationship Id="rId5" Type="http://schemas.openxmlformats.org/officeDocument/2006/relationships/hyperlink" Target="https://en.wikipedia.org/wiki/Royal_Peculiar" TargetMode="External"/><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261099"/>
            <a:ext cx="12192000" cy="1014413"/>
          </a:xfrm>
        </p:spPr>
        <p:txBody>
          <a:bodyPr/>
          <a:lstStyle/>
          <a:p>
            <a:r>
              <a:rPr lang="it-IT" b="1" dirty="0" smtClean="0">
                <a:solidFill>
                  <a:srgbClr val="FF0000"/>
                </a:solidFill>
                <a:latin typeface="Apple Chancery" charset="0"/>
                <a:ea typeface="Apple Chancery" charset="0"/>
                <a:cs typeface="Apple Chancery" charset="0"/>
              </a:rPr>
              <a:t>LONDON TOWER BRIDGE</a:t>
            </a:r>
            <a:endParaRPr lang="it-IT" b="1" dirty="0">
              <a:solidFill>
                <a:srgbClr val="FF0000"/>
              </a:solidFill>
              <a:latin typeface="Apple Chancery" charset="0"/>
              <a:ea typeface="Apple Chancery" charset="0"/>
              <a:cs typeface="Apple Chancery" charset="0"/>
            </a:endParaRPr>
          </a:p>
        </p:txBody>
      </p:sp>
      <p:sp>
        <p:nvSpPr>
          <p:cNvPr id="3" name="Sottotitolo 2"/>
          <p:cNvSpPr>
            <a:spLocks noGrp="1"/>
          </p:cNvSpPr>
          <p:nvPr>
            <p:ph type="subTitle" idx="1"/>
          </p:nvPr>
        </p:nvSpPr>
        <p:spPr>
          <a:xfrm>
            <a:off x="0" y="1650911"/>
            <a:ext cx="12192000" cy="3255962"/>
          </a:xfrm>
        </p:spPr>
        <p:txBody>
          <a:bodyPr>
            <a:normAutofit/>
          </a:bodyPr>
          <a:lstStyle/>
          <a:p>
            <a:pPr marL="342900" lvl="0" indent="-342900" algn="l">
              <a:buFont typeface="Arial" charset="0"/>
              <a:buChar char="•"/>
            </a:pPr>
            <a:r>
              <a:rPr lang="en-US" sz="2200" dirty="0"/>
              <a:t>It is a combined bascule and suspension </a:t>
            </a:r>
            <a:r>
              <a:rPr lang="en-US" sz="2200" dirty="0" err="1"/>
              <a:t>bridgein</a:t>
            </a:r>
            <a:r>
              <a:rPr lang="en-US" sz="2200" dirty="0"/>
              <a:t> </a:t>
            </a:r>
            <a:r>
              <a:rPr lang="en-US" sz="2200" u="sng" dirty="0"/>
              <a:t>London</a:t>
            </a:r>
            <a:r>
              <a:rPr lang="en-US" sz="2200" dirty="0"/>
              <a:t> built in 1886–1894. </a:t>
            </a:r>
            <a:r>
              <a:rPr lang="it-IT" sz="2200" dirty="0"/>
              <a:t>The bridge </a:t>
            </a:r>
            <a:r>
              <a:rPr lang="it-IT" sz="2200" dirty="0" err="1"/>
              <a:t>crosses</a:t>
            </a:r>
            <a:r>
              <a:rPr lang="it-IT" sz="2200" dirty="0"/>
              <a:t> the River </a:t>
            </a:r>
            <a:r>
              <a:rPr lang="it-IT" sz="2200" dirty="0" err="1" smtClean="0"/>
              <a:t>Thames</a:t>
            </a:r>
            <a:r>
              <a:rPr lang="it-IT" sz="2200" dirty="0" smtClean="0"/>
              <a:t>.</a:t>
            </a:r>
          </a:p>
          <a:p>
            <a:pPr marL="342900" lvl="0" indent="-342900" algn="l">
              <a:buFont typeface="Arial" charset="0"/>
              <a:buChar char="•"/>
            </a:pPr>
            <a:r>
              <a:rPr lang="en-US" sz="2200" dirty="0" smtClean="0"/>
              <a:t>Some</a:t>
            </a:r>
            <a:r>
              <a:rPr lang="en-US" sz="2200" dirty="0"/>
              <a:t> 50 designs were put forward, and in 1884, architect Horace Jones's now iconic design was chosen. </a:t>
            </a:r>
            <a:r>
              <a:rPr lang="it-IT" sz="2200" dirty="0"/>
              <a:t>Construction </a:t>
            </a:r>
            <a:r>
              <a:rPr lang="it-IT" sz="2200" dirty="0" err="1"/>
              <a:t>cost</a:t>
            </a:r>
            <a:r>
              <a:rPr lang="it-IT" sz="2200" dirty="0"/>
              <a:t> £1,184,000 and </a:t>
            </a:r>
            <a:r>
              <a:rPr lang="it-IT" sz="2200" dirty="0" err="1"/>
              <a:t>took</a:t>
            </a:r>
            <a:r>
              <a:rPr lang="it-IT" sz="2200" dirty="0"/>
              <a:t> 432 men </a:t>
            </a:r>
            <a:r>
              <a:rPr lang="it-IT" sz="2200" dirty="0" err="1"/>
              <a:t>eight</a:t>
            </a:r>
            <a:r>
              <a:rPr lang="it-IT" sz="2200" dirty="0"/>
              <a:t> </a:t>
            </a:r>
            <a:r>
              <a:rPr lang="it-IT" sz="2200" dirty="0" err="1"/>
              <a:t>years</a:t>
            </a:r>
            <a:r>
              <a:rPr lang="it-IT" sz="2200" dirty="0"/>
              <a:t> to </a:t>
            </a:r>
            <a:r>
              <a:rPr lang="it-IT" sz="2200" dirty="0" err="1"/>
              <a:t>build</a:t>
            </a:r>
            <a:r>
              <a:rPr lang="it-IT" sz="2200" dirty="0"/>
              <a:t>. </a:t>
            </a:r>
            <a:r>
              <a:rPr lang="it-IT" sz="2200" dirty="0" err="1"/>
              <a:t>Ten</a:t>
            </a:r>
            <a:r>
              <a:rPr lang="it-IT" sz="2200" dirty="0"/>
              <a:t> men </a:t>
            </a:r>
            <a:r>
              <a:rPr lang="it-IT" sz="2200" dirty="0" err="1"/>
              <a:t>died</a:t>
            </a:r>
            <a:r>
              <a:rPr lang="it-IT" sz="2200" dirty="0"/>
              <a:t> </a:t>
            </a:r>
            <a:r>
              <a:rPr lang="it-IT" sz="2200" dirty="0" err="1"/>
              <a:t>while</a:t>
            </a:r>
            <a:r>
              <a:rPr lang="it-IT" sz="2200" dirty="0"/>
              <a:t> </a:t>
            </a:r>
            <a:r>
              <a:rPr lang="it-IT" sz="2200" dirty="0" err="1"/>
              <a:t>working</a:t>
            </a:r>
            <a:r>
              <a:rPr lang="it-IT" sz="2200" dirty="0"/>
              <a:t> on </a:t>
            </a:r>
            <a:r>
              <a:rPr lang="it-IT" sz="2200" dirty="0" err="1"/>
              <a:t>it</a:t>
            </a:r>
            <a:r>
              <a:rPr lang="it-IT" sz="2200" dirty="0"/>
              <a:t>. </a:t>
            </a:r>
            <a:r>
              <a:rPr lang="it-IT" sz="2200" dirty="0" err="1"/>
              <a:t>When</a:t>
            </a:r>
            <a:r>
              <a:rPr lang="it-IT" sz="2200" dirty="0"/>
              <a:t> </a:t>
            </a:r>
            <a:r>
              <a:rPr lang="it-IT" sz="2200" dirty="0" err="1"/>
              <a:t>it</a:t>
            </a:r>
            <a:r>
              <a:rPr lang="it-IT" sz="2200" dirty="0"/>
              <a:t> </a:t>
            </a:r>
            <a:r>
              <a:rPr lang="it-IT" sz="2200" dirty="0" err="1"/>
              <a:t>was</a:t>
            </a:r>
            <a:r>
              <a:rPr lang="it-IT" sz="2200" dirty="0"/>
              <a:t> </a:t>
            </a:r>
            <a:r>
              <a:rPr lang="it-IT" sz="2200" dirty="0" err="1"/>
              <a:t>built</a:t>
            </a:r>
            <a:r>
              <a:rPr lang="it-IT" sz="2200" dirty="0"/>
              <a:t>, </a:t>
            </a:r>
            <a:r>
              <a:rPr lang="it-IT" sz="2200" dirty="0" err="1"/>
              <a:t>Tower</a:t>
            </a:r>
            <a:r>
              <a:rPr lang="it-IT" sz="2200" dirty="0"/>
              <a:t> Bridge </a:t>
            </a:r>
            <a:r>
              <a:rPr lang="it-IT" sz="2200" dirty="0" err="1"/>
              <a:t>was</a:t>
            </a:r>
            <a:r>
              <a:rPr lang="it-IT" sz="2200" dirty="0"/>
              <a:t> the </a:t>
            </a:r>
            <a:r>
              <a:rPr lang="it-IT" sz="2200" dirty="0" err="1"/>
              <a:t>largest</a:t>
            </a:r>
            <a:r>
              <a:rPr lang="it-IT" sz="2200" dirty="0"/>
              <a:t> bascule bridge in the </a:t>
            </a:r>
            <a:r>
              <a:rPr lang="it-IT" sz="2200" dirty="0" smtClean="0"/>
              <a:t>world.</a:t>
            </a:r>
          </a:p>
          <a:p>
            <a:pPr marL="342900" lvl="0" indent="-342900" algn="l">
              <a:buFont typeface="Arial" charset="0"/>
              <a:buChar char="•"/>
            </a:pPr>
            <a:r>
              <a:rPr lang="it-IT" sz="2200" dirty="0" err="1" smtClean="0"/>
              <a:t>It</a:t>
            </a:r>
            <a:r>
              <a:rPr lang="it-IT" sz="2200" dirty="0" smtClean="0"/>
              <a:t> </a:t>
            </a:r>
            <a:r>
              <a:rPr lang="it-IT" sz="2200" dirty="0" err="1"/>
              <a:t>was</a:t>
            </a:r>
            <a:r>
              <a:rPr lang="it-IT" sz="2200" dirty="0"/>
              <a:t> </a:t>
            </a:r>
            <a:r>
              <a:rPr lang="it-IT" sz="2200" dirty="0" err="1"/>
              <a:t>originally</a:t>
            </a:r>
            <a:r>
              <a:rPr lang="it-IT" sz="2200" dirty="0"/>
              <a:t> the </a:t>
            </a:r>
            <a:r>
              <a:rPr lang="it-IT" sz="2200" dirty="0" err="1"/>
              <a:t>only</a:t>
            </a:r>
            <a:r>
              <a:rPr lang="it-IT" sz="2200" dirty="0"/>
              <a:t> </a:t>
            </a:r>
            <a:r>
              <a:rPr lang="it-IT" sz="2200" dirty="0" err="1"/>
              <a:t>crossing</a:t>
            </a:r>
            <a:r>
              <a:rPr lang="it-IT" sz="2200" dirty="0"/>
              <a:t> for the </a:t>
            </a:r>
            <a:r>
              <a:rPr lang="it-IT" sz="2200" dirty="0" err="1"/>
              <a:t>Thames</a:t>
            </a:r>
            <a:r>
              <a:rPr lang="it-IT" sz="2200" dirty="0"/>
              <a:t> </a:t>
            </a:r>
            <a:r>
              <a:rPr lang="it-IT" sz="2200" dirty="0" err="1"/>
              <a:t>but</a:t>
            </a:r>
            <a:r>
              <a:rPr lang="it-IT" sz="2200" dirty="0"/>
              <a:t> </a:t>
            </a:r>
            <a:r>
              <a:rPr lang="it-IT" sz="2200" dirty="0" err="1"/>
              <a:t>as</a:t>
            </a:r>
            <a:r>
              <a:rPr lang="it-IT" sz="2200" dirty="0"/>
              <a:t> the </a:t>
            </a:r>
            <a:r>
              <a:rPr lang="it-IT" sz="2200" dirty="0" err="1"/>
              <a:t>population</a:t>
            </a:r>
            <a:r>
              <a:rPr lang="it-IT" sz="2200" dirty="0"/>
              <a:t> of </a:t>
            </a:r>
            <a:r>
              <a:rPr lang="it-IT" sz="2200" dirty="0" err="1"/>
              <a:t>London</a:t>
            </a:r>
            <a:r>
              <a:rPr lang="it-IT" sz="2200" dirty="0"/>
              <a:t> </a:t>
            </a:r>
            <a:r>
              <a:rPr lang="it-IT" sz="2200" dirty="0" err="1"/>
              <a:t>grew</a:t>
            </a:r>
            <a:r>
              <a:rPr lang="it-IT" sz="2200" dirty="0"/>
              <a:t>, new </a:t>
            </a:r>
            <a:r>
              <a:rPr lang="it-IT" sz="2200" dirty="0" err="1"/>
              <a:t>bridges</a:t>
            </a:r>
            <a:r>
              <a:rPr lang="it-IT" sz="2200" dirty="0"/>
              <a:t> </a:t>
            </a:r>
            <a:r>
              <a:rPr lang="it-IT" sz="2200" dirty="0" err="1"/>
              <a:t>were</a:t>
            </a:r>
            <a:r>
              <a:rPr lang="it-IT" sz="2200" dirty="0"/>
              <a:t> </a:t>
            </a:r>
            <a:r>
              <a:rPr lang="it-IT" sz="2200" dirty="0" err="1"/>
              <a:t>needed</a:t>
            </a:r>
            <a:r>
              <a:rPr lang="it-IT" sz="2200" dirty="0"/>
              <a:t>. At </a:t>
            </a:r>
            <a:r>
              <a:rPr lang="it-IT" sz="2200" dirty="0" err="1"/>
              <a:t>this</a:t>
            </a:r>
            <a:r>
              <a:rPr lang="it-IT" sz="2200" dirty="0"/>
              <a:t> time the </a:t>
            </a:r>
            <a:r>
              <a:rPr lang="it-IT" sz="2200" dirty="0" err="1"/>
              <a:t>east</a:t>
            </a:r>
            <a:r>
              <a:rPr lang="it-IT" sz="2200" dirty="0"/>
              <a:t> end of </a:t>
            </a:r>
            <a:r>
              <a:rPr lang="it-IT" sz="2200" dirty="0" err="1"/>
              <a:t>London</a:t>
            </a:r>
            <a:r>
              <a:rPr lang="it-IT" sz="2200" dirty="0"/>
              <a:t> </a:t>
            </a:r>
            <a:r>
              <a:rPr lang="it-IT" sz="2200" dirty="0" err="1"/>
              <a:t>was</a:t>
            </a:r>
            <a:r>
              <a:rPr lang="it-IT" sz="2200" dirty="0"/>
              <a:t> a </a:t>
            </a:r>
            <a:r>
              <a:rPr lang="it-IT" sz="2200" dirty="0" err="1"/>
              <a:t>thriving</a:t>
            </a:r>
            <a:r>
              <a:rPr lang="it-IT" sz="2200" dirty="0"/>
              <a:t>, </a:t>
            </a:r>
            <a:r>
              <a:rPr lang="it-IT" sz="2200" dirty="0" err="1"/>
              <a:t>densely</a:t>
            </a:r>
            <a:r>
              <a:rPr lang="it-IT" sz="2200" dirty="0"/>
              <a:t> </a:t>
            </a:r>
            <a:r>
              <a:rPr lang="it-IT" sz="2200" dirty="0" err="1"/>
              <a:t>populated</a:t>
            </a:r>
            <a:r>
              <a:rPr lang="it-IT" sz="2200" dirty="0"/>
              <a:t> </a:t>
            </a:r>
            <a:r>
              <a:rPr lang="it-IT" sz="2200" dirty="0" err="1"/>
              <a:t>port</a:t>
            </a:r>
            <a:r>
              <a:rPr lang="it-IT" sz="2200" dirty="0"/>
              <a:t> </a:t>
            </a:r>
            <a:r>
              <a:rPr lang="it-IT" sz="2200" dirty="0" err="1"/>
              <a:t>being</a:t>
            </a:r>
            <a:r>
              <a:rPr lang="it-IT" sz="2200" dirty="0"/>
              <a:t> </a:t>
            </a:r>
            <a:r>
              <a:rPr lang="it-IT" sz="2200" dirty="0" err="1"/>
              <a:t>served</a:t>
            </a:r>
            <a:r>
              <a:rPr lang="it-IT" sz="2200" dirty="0"/>
              <a:t> by </a:t>
            </a:r>
            <a:r>
              <a:rPr lang="it-IT" sz="2200" dirty="0" err="1"/>
              <a:t>hundreds</a:t>
            </a:r>
            <a:r>
              <a:rPr lang="it-IT" sz="2200" dirty="0"/>
              <a:t> of </a:t>
            </a:r>
            <a:r>
              <a:rPr lang="it-IT" sz="2200" dirty="0" err="1"/>
              <a:t>boats</a:t>
            </a:r>
            <a:r>
              <a:rPr lang="it-IT" sz="2200" dirty="0"/>
              <a:t>.</a:t>
            </a:r>
          </a:p>
          <a:p>
            <a:endParaRPr lang="it-IT" dirty="0"/>
          </a:p>
        </p:txBody>
      </p:sp>
      <p:sp>
        <p:nvSpPr>
          <p:cNvPr id="4" name="CasellaDiTesto 3"/>
          <p:cNvSpPr txBox="1"/>
          <p:nvPr/>
        </p:nvSpPr>
        <p:spPr>
          <a:xfrm>
            <a:off x="7677150" y="5657671"/>
            <a:ext cx="4514850" cy="1200329"/>
          </a:xfrm>
          <a:prstGeom prst="rect">
            <a:avLst/>
          </a:prstGeom>
          <a:noFill/>
        </p:spPr>
        <p:txBody>
          <a:bodyPr wrap="square" rtlCol="0">
            <a:spAutoFit/>
          </a:bodyPr>
          <a:lstStyle/>
          <a:p>
            <a:r>
              <a:rPr lang="it-IT" b="1" dirty="0" smtClean="0"/>
              <a:t>Website</a:t>
            </a:r>
            <a:r>
              <a:rPr lang="it-IT" dirty="0" smtClean="0"/>
              <a:t>: </a:t>
            </a:r>
            <a:r>
              <a:rPr lang="it-IT" dirty="0"/>
              <a:t>http://</a:t>
            </a:r>
            <a:r>
              <a:rPr lang="it-IT" dirty="0" err="1"/>
              <a:t>www.towerbridge.org.uk</a:t>
            </a:r>
            <a:r>
              <a:rPr lang="it-IT" dirty="0"/>
              <a:t>/</a:t>
            </a:r>
            <a:r>
              <a:rPr lang="it-IT" dirty="0" smtClean="0">
                <a:effectLst/>
              </a:rPr>
              <a:t> </a:t>
            </a:r>
          </a:p>
          <a:p>
            <a:r>
              <a:rPr lang="en-US" b="1" dirty="0" smtClean="0"/>
              <a:t>Address</a:t>
            </a:r>
            <a:r>
              <a:rPr lang="en-US" dirty="0" smtClean="0"/>
              <a:t>: Tower </a:t>
            </a:r>
            <a:r>
              <a:rPr lang="en-US" dirty="0"/>
              <a:t>Bridge Rd, London SE1 </a:t>
            </a:r>
            <a:r>
              <a:rPr lang="en-US" dirty="0" smtClean="0"/>
              <a:t>2UP</a:t>
            </a:r>
            <a:endParaRPr lang="it-IT" dirty="0" smtClean="0"/>
          </a:p>
          <a:p>
            <a:r>
              <a:rPr lang="it-IT" b="1" dirty="0" smtClean="0"/>
              <a:t>Tube Station: </a:t>
            </a:r>
            <a:r>
              <a:rPr lang="it-IT" dirty="0" err="1" smtClean="0"/>
              <a:t>Tower</a:t>
            </a:r>
            <a:r>
              <a:rPr lang="it-IT" dirty="0" smtClean="0"/>
              <a:t> </a:t>
            </a:r>
            <a:r>
              <a:rPr lang="it-IT" dirty="0"/>
              <a:t>Hill / </a:t>
            </a:r>
            <a:r>
              <a:rPr lang="it-IT" dirty="0" err="1"/>
              <a:t>London</a:t>
            </a:r>
            <a:endParaRPr lang="it-IT" dirty="0"/>
          </a:p>
          <a:p>
            <a:endParaRPr lang="it-IT" dirty="0"/>
          </a:p>
        </p:txBody>
      </p:sp>
    </p:spTree>
    <p:extLst>
      <p:ext uri="{BB962C8B-B14F-4D97-AF65-F5344CB8AC3E}">
        <p14:creationId xmlns:p14="http://schemas.microsoft.com/office/powerpoint/2010/main" val="603551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27965"/>
            <a:ext cx="12192000" cy="1174115"/>
          </a:xfrm>
        </p:spPr>
        <p:txBody>
          <a:bodyPr>
            <a:normAutofit/>
          </a:bodyPr>
          <a:lstStyle/>
          <a:p>
            <a:pPr algn="ctr"/>
            <a:r>
              <a:rPr lang="it-IT" sz="6000" b="1" dirty="0">
                <a:solidFill>
                  <a:srgbClr val="FF0000"/>
                </a:solidFill>
                <a:latin typeface="Apple Chancery" charset="0"/>
                <a:ea typeface="Apple Chancery" charset="0"/>
                <a:cs typeface="Apple Chancery" charset="0"/>
              </a:rPr>
              <a:t>ST PAUL’S CATHEDRAL</a:t>
            </a:r>
            <a:endParaRPr lang="it-IT" sz="6000"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402080"/>
            <a:ext cx="12192000" cy="4351338"/>
          </a:xfrm>
        </p:spPr>
        <p:txBody>
          <a:bodyPr>
            <a:normAutofit lnSpcReduction="10000"/>
          </a:bodyPr>
          <a:lstStyle/>
          <a:p>
            <a:pPr lvl="0"/>
            <a:r>
              <a:rPr lang="it-IT" sz="2400" dirty="0" err="1"/>
              <a:t>It</a:t>
            </a:r>
            <a:r>
              <a:rPr lang="it-IT" sz="2400" dirty="0"/>
              <a:t> </a:t>
            </a:r>
            <a:r>
              <a:rPr lang="it-IT" sz="2400" dirty="0" err="1"/>
              <a:t>is</a:t>
            </a:r>
            <a:r>
              <a:rPr lang="it-IT" sz="2400" dirty="0"/>
              <a:t> an Anglican </a:t>
            </a:r>
            <a:r>
              <a:rPr lang="it-IT" sz="2400" dirty="0" err="1"/>
              <a:t>cathedral</a:t>
            </a:r>
            <a:r>
              <a:rPr lang="it-IT" sz="2400" dirty="0"/>
              <a:t>, the </a:t>
            </a:r>
            <a:r>
              <a:rPr lang="it-IT" sz="2400" dirty="0" err="1"/>
              <a:t>seat</a:t>
            </a:r>
            <a:r>
              <a:rPr lang="it-IT" sz="2400" dirty="0"/>
              <a:t> of the Bishop of </a:t>
            </a:r>
            <a:r>
              <a:rPr lang="it-IT" sz="2400" dirty="0" err="1"/>
              <a:t>London</a:t>
            </a:r>
            <a:r>
              <a:rPr lang="it-IT" sz="2400" dirty="0"/>
              <a:t> and the </a:t>
            </a:r>
            <a:r>
              <a:rPr lang="it-IT" sz="2400" dirty="0" err="1"/>
              <a:t>mother</a:t>
            </a:r>
            <a:r>
              <a:rPr lang="it-IT" sz="2400" dirty="0"/>
              <a:t> </a:t>
            </a:r>
            <a:r>
              <a:rPr lang="it-IT" sz="2400" dirty="0" err="1"/>
              <a:t>church</a:t>
            </a:r>
            <a:r>
              <a:rPr lang="it-IT" sz="2400" dirty="0"/>
              <a:t> of the </a:t>
            </a:r>
            <a:r>
              <a:rPr lang="it-IT" sz="2400" dirty="0" err="1"/>
              <a:t>Diocese</a:t>
            </a:r>
            <a:r>
              <a:rPr lang="it-IT" sz="2400" dirty="0"/>
              <a:t>. </a:t>
            </a:r>
          </a:p>
          <a:p>
            <a:pPr lvl="0"/>
            <a:r>
              <a:rPr lang="it-IT" sz="2400" dirty="0" err="1"/>
              <a:t>It</a:t>
            </a:r>
            <a:r>
              <a:rPr lang="it-IT" sz="2400" dirty="0"/>
              <a:t> </a:t>
            </a:r>
            <a:r>
              <a:rPr lang="it-IT" sz="2400" dirty="0" err="1"/>
              <a:t>sits</a:t>
            </a:r>
            <a:r>
              <a:rPr lang="it-IT" sz="2400" dirty="0"/>
              <a:t> on </a:t>
            </a:r>
            <a:r>
              <a:rPr lang="it-IT" sz="2400" dirty="0" err="1"/>
              <a:t>Ludgate</a:t>
            </a:r>
            <a:r>
              <a:rPr lang="it-IT" sz="2400" dirty="0"/>
              <a:t> Hill </a:t>
            </a:r>
            <a:r>
              <a:rPr lang="it-IT" sz="2400" dirty="0" err="1"/>
              <a:t>at</a:t>
            </a:r>
            <a:r>
              <a:rPr lang="it-IT" sz="2400" dirty="0"/>
              <a:t> the </a:t>
            </a:r>
            <a:r>
              <a:rPr lang="it-IT" sz="2400" dirty="0" err="1"/>
              <a:t>highest</a:t>
            </a:r>
            <a:r>
              <a:rPr lang="it-IT" sz="2400" dirty="0"/>
              <a:t> </a:t>
            </a:r>
            <a:r>
              <a:rPr lang="it-IT" sz="2400" dirty="0" err="1"/>
              <a:t>point</a:t>
            </a:r>
            <a:r>
              <a:rPr lang="it-IT" sz="2400" dirty="0"/>
              <a:t> of the City of </a:t>
            </a:r>
            <a:r>
              <a:rPr lang="it-IT" sz="2400" dirty="0" err="1"/>
              <a:t>London</a:t>
            </a:r>
            <a:r>
              <a:rPr lang="it-IT" sz="2400" dirty="0"/>
              <a:t>. </a:t>
            </a:r>
          </a:p>
          <a:p>
            <a:pPr lvl="0"/>
            <a:r>
              <a:rPr lang="it-IT" sz="2400" dirty="0" err="1"/>
              <a:t>Its</a:t>
            </a:r>
            <a:r>
              <a:rPr lang="it-IT" sz="2400" dirty="0"/>
              <a:t> </a:t>
            </a:r>
            <a:r>
              <a:rPr lang="it-IT" sz="2400" dirty="0" err="1"/>
              <a:t>dedication</a:t>
            </a:r>
            <a:r>
              <a:rPr lang="it-IT" sz="2400" dirty="0"/>
              <a:t> to Paul the </a:t>
            </a:r>
            <a:r>
              <a:rPr lang="it-IT" sz="2400" dirty="0" err="1"/>
              <a:t>Apostle</a:t>
            </a:r>
            <a:r>
              <a:rPr lang="it-IT" sz="2400" dirty="0"/>
              <a:t> </a:t>
            </a:r>
            <a:r>
              <a:rPr lang="it-IT" sz="2400" dirty="0" err="1"/>
              <a:t>dates</a:t>
            </a:r>
            <a:r>
              <a:rPr lang="it-IT" sz="2400" dirty="0"/>
              <a:t> back to the </a:t>
            </a:r>
            <a:r>
              <a:rPr lang="it-IT" sz="2400" dirty="0" err="1"/>
              <a:t>original</a:t>
            </a:r>
            <a:r>
              <a:rPr lang="it-IT" sz="2400" dirty="0"/>
              <a:t> </a:t>
            </a:r>
            <a:r>
              <a:rPr lang="it-IT" sz="2400" dirty="0" err="1"/>
              <a:t>church</a:t>
            </a:r>
            <a:r>
              <a:rPr lang="it-IT" sz="2400" dirty="0"/>
              <a:t> on </a:t>
            </a:r>
            <a:r>
              <a:rPr lang="it-IT" sz="2400" dirty="0" err="1"/>
              <a:t>this</a:t>
            </a:r>
            <a:r>
              <a:rPr lang="it-IT" sz="2400" dirty="0"/>
              <a:t> site, </a:t>
            </a:r>
            <a:r>
              <a:rPr lang="it-IT" sz="2400" dirty="0" err="1"/>
              <a:t>founded</a:t>
            </a:r>
            <a:r>
              <a:rPr lang="it-IT" sz="2400" dirty="0"/>
              <a:t> in AD 604. </a:t>
            </a:r>
          </a:p>
          <a:p>
            <a:pPr lvl="0"/>
            <a:r>
              <a:rPr lang="it-IT" sz="2400" dirty="0" err="1"/>
              <a:t>It</a:t>
            </a:r>
            <a:r>
              <a:rPr lang="it-IT" sz="2400" dirty="0"/>
              <a:t> </a:t>
            </a:r>
            <a:r>
              <a:rPr lang="it-IT" sz="2400" dirty="0" err="1"/>
              <a:t>was</a:t>
            </a:r>
            <a:r>
              <a:rPr lang="it-IT" sz="2400" dirty="0"/>
              <a:t> </a:t>
            </a:r>
            <a:r>
              <a:rPr lang="it-IT" sz="2400" dirty="0" err="1"/>
              <a:t>designed</a:t>
            </a:r>
            <a:r>
              <a:rPr lang="it-IT" sz="2400" dirty="0"/>
              <a:t> in the English </a:t>
            </a:r>
            <a:r>
              <a:rPr lang="it-IT" sz="2400" dirty="0" err="1"/>
              <a:t>Baroque</a:t>
            </a:r>
            <a:r>
              <a:rPr lang="it-IT" sz="2400" dirty="0"/>
              <a:t> style by Sir Christopher </a:t>
            </a:r>
            <a:r>
              <a:rPr lang="it-IT" sz="2400" dirty="0" err="1"/>
              <a:t>Wren</a:t>
            </a:r>
            <a:r>
              <a:rPr lang="it-IT" sz="2400" dirty="0"/>
              <a:t>.</a:t>
            </a:r>
          </a:p>
          <a:p>
            <a:pPr lvl="0"/>
            <a:r>
              <a:rPr lang="it-IT" sz="2400" dirty="0" err="1"/>
              <a:t>Its</a:t>
            </a:r>
            <a:r>
              <a:rPr lang="it-IT" sz="2400" dirty="0"/>
              <a:t> </a:t>
            </a:r>
            <a:r>
              <a:rPr lang="it-IT" sz="2400" dirty="0" err="1"/>
              <a:t>construction</a:t>
            </a:r>
            <a:r>
              <a:rPr lang="it-IT" sz="2400" dirty="0"/>
              <a:t>, </a:t>
            </a:r>
            <a:r>
              <a:rPr lang="it-IT" sz="2400" dirty="0" err="1"/>
              <a:t>completed</a:t>
            </a:r>
            <a:r>
              <a:rPr lang="it-IT" sz="2400" dirty="0"/>
              <a:t> in </a:t>
            </a:r>
            <a:r>
              <a:rPr lang="it-IT" sz="2400" dirty="0" err="1"/>
              <a:t>Wren's</a:t>
            </a:r>
            <a:r>
              <a:rPr lang="it-IT" sz="2400" dirty="0"/>
              <a:t> </a:t>
            </a:r>
            <a:r>
              <a:rPr lang="it-IT" sz="2400" dirty="0" err="1"/>
              <a:t>lifetime</a:t>
            </a:r>
            <a:r>
              <a:rPr lang="it-IT" sz="2400" dirty="0"/>
              <a:t>, </a:t>
            </a:r>
            <a:r>
              <a:rPr lang="it-IT" sz="2400" dirty="0" err="1"/>
              <a:t>was</a:t>
            </a:r>
            <a:r>
              <a:rPr lang="it-IT" sz="2400" dirty="0"/>
              <a:t> part of a major </a:t>
            </a:r>
            <a:r>
              <a:rPr lang="it-IT" sz="2400" dirty="0" err="1"/>
              <a:t>rebuilding</a:t>
            </a:r>
            <a:r>
              <a:rPr lang="it-IT" sz="2400" dirty="0"/>
              <a:t> </a:t>
            </a:r>
            <a:r>
              <a:rPr lang="it-IT" sz="2400" dirty="0" err="1"/>
              <a:t>programme</a:t>
            </a:r>
            <a:r>
              <a:rPr lang="it-IT" sz="2400" dirty="0"/>
              <a:t> in the City </a:t>
            </a:r>
            <a:r>
              <a:rPr lang="it-IT" sz="2400" dirty="0" err="1"/>
              <a:t>after</a:t>
            </a:r>
            <a:r>
              <a:rPr lang="it-IT" sz="2400" dirty="0"/>
              <a:t> the Great </a:t>
            </a:r>
            <a:r>
              <a:rPr lang="it-IT" sz="2400" dirty="0" err="1"/>
              <a:t>Fire</a:t>
            </a:r>
            <a:r>
              <a:rPr lang="it-IT" sz="2400" dirty="0"/>
              <a:t> of </a:t>
            </a:r>
            <a:r>
              <a:rPr lang="it-IT" sz="2400" dirty="0" err="1"/>
              <a:t>London</a:t>
            </a:r>
            <a:r>
              <a:rPr lang="it-IT" sz="2400" dirty="0"/>
              <a:t>. </a:t>
            </a:r>
          </a:p>
          <a:p>
            <a:pPr lvl="0"/>
            <a:r>
              <a:rPr lang="it-IT" sz="2400" dirty="0" err="1"/>
              <a:t>It</a:t>
            </a:r>
            <a:r>
              <a:rPr lang="it-IT" sz="2400" dirty="0"/>
              <a:t> </a:t>
            </a:r>
            <a:r>
              <a:rPr lang="it-IT" sz="2400" dirty="0" err="1"/>
              <a:t>is</a:t>
            </a:r>
            <a:r>
              <a:rPr lang="it-IT" sz="2400" dirty="0"/>
              <a:t> </a:t>
            </a:r>
            <a:r>
              <a:rPr lang="it-IT" sz="2400" dirty="0" err="1"/>
              <a:t>one</a:t>
            </a:r>
            <a:r>
              <a:rPr lang="it-IT" sz="2400" dirty="0"/>
              <a:t> of the </a:t>
            </a:r>
            <a:r>
              <a:rPr lang="it-IT" sz="2400" dirty="0" err="1"/>
              <a:t>most</a:t>
            </a:r>
            <a:r>
              <a:rPr lang="it-IT" sz="2400" dirty="0"/>
              <a:t> </a:t>
            </a:r>
            <a:r>
              <a:rPr lang="it-IT" sz="2400" dirty="0" err="1"/>
              <a:t>famous</a:t>
            </a:r>
            <a:r>
              <a:rPr lang="it-IT" sz="2400" dirty="0"/>
              <a:t> and </a:t>
            </a:r>
            <a:r>
              <a:rPr lang="it-IT" sz="2400" dirty="0" err="1"/>
              <a:t>most</a:t>
            </a:r>
            <a:r>
              <a:rPr lang="it-IT" sz="2400" dirty="0"/>
              <a:t> </a:t>
            </a:r>
            <a:r>
              <a:rPr lang="it-IT" sz="2400" dirty="0" err="1"/>
              <a:t>recognisable</a:t>
            </a:r>
            <a:r>
              <a:rPr lang="it-IT" sz="2400" dirty="0"/>
              <a:t> </a:t>
            </a:r>
            <a:r>
              <a:rPr lang="it-IT" sz="2400" dirty="0" err="1"/>
              <a:t>sights</a:t>
            </a:r>
            <a:r>
              <a:rPr lang="it-IT" sz="2400" dirty="0"/>
              <a:t> of </a:t>
            </a:r>
            <a:r>
              <a:rPr lang="it-IT" sz="2400" dirty="0" err="1"/>
              <a:t>London</a:t>
            </a:r>
            <a:r>
              <a:rPr lang="it-IT" sz="2400" dirty="0"/>
              <a:t>. </a:t>
            </a:r>
          </a:p>
          <a:p>
            <a:pPr lvl="0"/>
            <a:r>
              <a:rPr lang="it-IT" sz="2400" dirty="0" err="1"/>
              <a:t>It</a:t>
            </a:r>
            <a:r>
              <a:rPr lang="it-IT" sz="2400" dirty="0"/>
              <a:t> </a:t>
            </a:r>
            <a:r>
              <a:rPr lang="it-IT" sz="2400" dirty="0" err="1"/>
              <a:t>was</a:t>
            </a:r>
            <a:r>
              <a:rPr lang="it-IT" sz="2400" dirty="0"/>
              <a:t> the </a:t>
            </a:r>
            <a:r>
              <a:rPr lang="it-IT" sz="2400" dirty="0" err="1"/>
              <a:t>tallest</a:t>
            </a:r>
            <a:r>
              <a:rPr lang="it-IT" sz="2400" dirty="0"/>
              <a:t> building in </a:t>
            </a:r>
            <a:r>
              <a:rPr lang="it-IT" sz="2400" dirty="0" err="1"/>
              <a:t>London</a:t>
            </a:r>
            <a:r>
              <a:rPr lang="it-IT" sz="2400" dirty="0"/>
              <a:t> from 1710 to 1967. The dome </a:t>
            </a:r>
            <a:r>
              <a:rPr lang="it-IT" sz="2400" dirty="0" err="1"/>
              <a:t>is</a:t>
            </a:r>
            <a:r>
              <a:rPr lang="it-IT" sz="2400" dirty="0"/>
              <a:t> </a:t>
            </a:r>
            <a:r>
              <a:rPr lang="it-IT" sz="2400" dirty="0" err="1"/>
              <a:t>among</a:t>
            </a:r>
            <a:r>
              <a:rPr lang="it-IT" sz="2400" dirty="0"/>
              <a:t> the </a:t>
            </a:r>
            <a:r>
              <a:rPr lang="it-IT" sz="2400" dirty="0" err="1"/>
              <a:t>highest</a:t>
            </a:r>
            <a:r>
              <a:rPr lang="it-IT" sz="2400" dirty="0"/>
              <a:t> in the world. St </a:t>
            </a:r>
            <a:r>
              <a:rPr lang="it-IT" sz="2400" dirty="0" err="1"/>
              <a:t>Paul's</a:t>
            </a:r>
            <a:r>
              <a:rPr lang="it-IT" sz="2400" dirty="0"/>
              <a:t> </a:t>
            </a:r>
            <a:r>
              <a:rPr lang="it-IT" sz="2400" dirty="0" err="1"/>
              <a:t>is</a:t>
            </a:r>
            <a:r>
              <a:rPr lang="it-IT" sz="2400" dirty="0"/>
              <a:t> the </a:t>
            </a:r>
            <a:r>
              <a:rPr lang="it-IT" sz="2400" dirty="0" err="1"/>
              <a:t>second</a:t>
            </a:r>
            <a:r>
              <a:rPr lang="it-IT" sz="2400" dirty="0"/>
              <a:t> </a:t>
            </a:r>
            <a:r>
              <a:rPr lang="it-IT" sz="2400" dirty="0" err="1"/>
              <a:t>largest</a:t>
            </a:r>
            <a:r>
              <a:rPr lang="it-IT" sz="2400" dirty="0"/>
              <a:t> </a:t>
            </a:r>
            <a:r>
              <a:rPr lang="it-IT" sz="2400" dirty="0" err="1"/>
              <a:t>church</a:t>
            </a:r>
            <a:r>
              <a:rPr lang="it-IT" sz="2400" dirty="0"/>
              <a:t> building in area in the UK.</a:t>
            </a:r>
          </a:p>
          <a:p>
            <a:endParaRPr lang="it-IT" dirty="0"/>
          </a:p>
        </p:txBody>
      </p:sp>
      <p:sp>
        <p:nvSpPr>
          <p:cNvPr id="4" name="CasellaDiTesto 3"/>
          <p:cNvSpPr txBox="1"/>
          <p:nvPr/>
        </p:nvSpPr>
        <p:spPr>
          <a:xfrm>
            <a:off x="7178041" y="5934670"/>
            <a:ext cx="5013960" cy="923330"/>
          </a:xfrm>
          <a:prstGeom prst="rect">
            <a:avLst/>
          </a:prstGeom>
          <a:noFill/>
        </p:spPr>
        <p:txBody>
          <a:bodyPr wrap="square" rtlCol="0">
            <a:spAutoFit/>
          </a:bodyPr>
          <a:lstStyle/>
          <a:p>
            <a:r>
              <a:rPr lang="it-IT" b="1" dirty="0" err="1" smtClean="0"/>
              <a:t>Website</a:t>
            </a:r>
            <a:r>
              <a:rPr lang="it-IT" dirty="0" err="1" smtClean="0"/>
              <a:t>:</a:t>
            </a:r>
            <a:r>
              <a:rPr lang="it-IT" dirty="0" err="1"/>
              <a:t>https</a:t>
            </a:r>
            <a:r>
              <a:rPr lang="it-IT" dirty="0"/>
              <a:t>://</a:t>
            </a:r>
            <a:r>
              <a:rPr lang="it-IT" dirty="0" err="1"/>
              <a:t>www.stpauls.co.uk</a:t>
            </a:r>
            <a:r>
              <a:rPr lang="it-IT" dirty="0"/>
              <a:t>/ </a:t>
            </a:r>
            <a:endParaRPr lang="it-IT" dirty="0" smtClean="0"/>
          </a:p>
          <a:p>
            <a:r>
              <a:rPr lang="en-US" b="1" dirty="0" smtClean="0"/>
              <a:t>Address</a:t>
            </a:r>
            <a:r>
              <a:rPr lang="en-US" dirty="0" smtClean="0"/>
              <a:t>: </a:t>
            </a:r>
            <a:r>
              <a:rPr lang="it-IT" dirty="0"/>
              <a:t>St. </a:t>
            </a:r>
            <a:r>
              <a:rPr lang="it-IT" dirty="0" err="1"/>
              <a:t>Paul's</a:t>
            </a:r>
            <a:r>
              <a:rPr lang="it-IT" dirty="0"/>
              <a:t> </a:t>
            </a:r>
            <a:r>
              <a:rPr lang="it-IT" dirty="0" err="1"/>
              <a:t>Churchyard</a:t>
            </a:r>
            <a:r>
              <a:rPr lang="it-IT" dirty="0"/>
              <a:t>, </a:t>
            </a:r>
            <a:r>
              <a:rPr lang="it-IT" dirty="0" err="1"/>
              <a:t>London</a:t>
            </a:r>
            <a:r>
              <a:rPr lang="it-IT" dirty="0"/>
              <a:t> EC4M </a:t>
            </a:r>
            <a:r>
              <a:rPr lang="it-IT" dirty="0" smtClean="0"/>
              <a:t>8AD</a:t>
            </a:r>
            <a:endParaRPr lang="en-US" dirty="0" smtClean="0"/>
          </a:p>
          <a:p>
            <a:r>
              <a:rPr lang="it-IT" b="1" dirty="0" smtClean="0"/>
              <a:t>Tube Station: </a:t>
            </a:r>
            <a:r>
              <a:rPr lang="it-IT" dirty="0" smtClean="0"/>
              <a:t>St </a:t>
            </a:r>
            <a:r>
              <a:rPr lang="it-IT" dirty="0" err="1"/>
              <a:t>Paul's</a:t>
            </a:r>
            <a:r>
              <a:rPr lang="it-IT" dirty="0"/>
              <a:t>, </a:t>
            </a:r>
            <a:r>
              <a:rPr lang="it-IT" dirty="0" err="1"/>
              <a:t>Bank</a:t>
            </a:r>
            <a:r>
              <a:rPr lang="it-IT" dirty="0"/>
              <a:t>, </a:t>
            </a:r>
            <a:r>
              <a:rPr lang="it-IT" dirty="0" err="1"/>
              <a:t>Mansion</a:t>
            </a:r>
            <a:r>
              <a:rPr lang="it-IT" dirty="0"/>
              <a:t> House. </a:t>
            </a:r>
          </a:p>
        </p:txBody>
      </p:sp>
    </p:spTree>
    <p:extLst>
      <p:ext uri="{BB962C8B-B14F-4D97-AF65-F5344CB8AC3E}">
        <p14:creationId xmlns:p14="http://schemas.microsoft.com/office/powerpoint/2010/main" val="352901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365125"/>
            <a:ext cx="12192000" cy="1067435"/>
          </a:xfrm>
        </p:spPr>
        <p:txBody>
          <a:bodyPr>
            <a:normAutofit/>
          </a:bodyPr>
          <a:lstStyle/>
          <a:p>
            <a:pPr algn="ctr"/>
            <a:r>
              <a:rPr lang="it-IT" sz="6000" b="1" dirty="0">
                <a:solidFill>
                  <a:srgbClr val="FF0000"/>
                </a:solidFill>
                <a:latin typeface="Apple Chancery" charset="0"/>
                <a:ea typeface="Apple Chancery" charset="0"/>
                <a:cs typeface="Apple Chancery" charset="0"/>
              </a:rPr>
              <a:t>LONDON </a:t>
            </a:r>
            <a:r>
              <a:rPr lang="it-IT" sz="6000" b="1" dirty="0" smtClean="0">
                <a:solidFill>
                  <a:srgbClr val="FF0000"/>
                </a:solidFill>
                <a:latin typeface="Apple Chancery" charset="0"/>
                <a:ea typeface="Apple Chancery" charset="0"/>
                <a:cs typeface="Apple Chancery" charset="0"/>
              </a:rPr>
              <a:t>EYE</a:t>
            </a:r>
            <a:endParaRPr lang="it-IT" sz="6000"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657985"/>
            <a:ext cx="12192000" cy="3203575"/>
          </a:xfrm>
        </p:spPr>
        <p:txBody>
          <a:bodyPr>
            <a:normAutofit/>
          </a:bodyPr>
          <a:lstStyle/>
          <a:p>
            <a:pPr lvl="0"/>
            <a:r>
              <a:rPr lang="it-IT" sz="2200" dirty="0" err="1"/>
              <a:t>I</a:t>
            </a:r>
            <a:r>
              <a:rPr lang="it-IT" sz="2200" dirty="0" err="1" smtClean="0"/>
              <a:t>t</a:t>
            </a:r>
            <a:r>
              <a:rPr lang="it-IT" sz="2200" dirty="0" smtClean="0"/>
              <a:t> </a:t>
            </a:r>
            <a:r>
              <a:rPr lang="it-IT" sz="2200" dirty="0" err="1"/>
              <a:t>is</a:t>
            </a:r>
            <a:r>
              <a:rPr lang="it-IT" sz="2200" dirty="0"/>
              <a:t> a </a:t>
            </a:r>
            <a:r>
              <a:rPr lang="it-IT" sz="2200" dirty="0" err="1"/>
              <a:t>giant</a:t>
            </a:r>
            <a:r>
              <a:rPr lang="it-IT" sz="2200" dirty="0"/>
              <a:t> </a:t>
            </a:r>
            <a:r>
              <a:rPr lang="it-IT" sz="2200" dirty="0" err="1"/>
              <a:t>Ferris</a:t>
            </a:r>
            <a:r>
              <a:rPr lang="it-IT" sz="2200" dirty="0"/>
              <a:t> </a:t>
            </a:r>
            <a:r>
              <a:rPr lang="it-IT" sz="2200" dirty="0" err="1"/>
              <a:t>wheel</a:t>
            </a:r>
            <a:r>
              <a:rPr lang="it-IT" sz="2200" dirty="0"/>
              <a:t> on the South </a:t>
            </a:r>
            <a:r>
              <a:rPr lang="it-IT" sz="2200" dirty="0" err="1"/>
              <a:t>Bank</a:t>
            </a:r>
            <a:r>
              <a:rPr lang="it-IT" sz="2200" dirty="0"/>
              <a:t> of the River Thames in London. </a:t>
            </a:r>
          </a:p>
          <a:p>
            <a:pPr lvl="0"/>
            <a:r>
              <a:rPr lang="it-IT" sz="2200" dirty="0" err="1"/>
              <a:t>Also</a:t>
            </a:r>
            <a:r>
              <a:rPr lang="it-IT" sz="2200" dirty="0"/>
              <a:t> </a:t>
            </a:r>
            <a:r>
              <a:rPr lang="it-IT" sz="2200" dirty="0" err="1"/>
              <a:t>known</a:t>
            </a:r>
            <a:r>
              <a:rPr lang="it-IT" sz="2200" dirty="0"/>
              <a:t> </a:t>
            </a:r>
            <a:r>
              <a:rPr lang="it-IT" sz="2200" dirty="0" err="1"/>
              <a:t>as</a:t>
            </a:r>
            <a:r>
              <a:rPr lang="it-IT" sz="2200" dirty="0"/>
              <a:t> the </a:t>
            </a:r>
            <a:r>
              <a:rPr lang="it-IT" sz="2200" b="1" dirty="0"/>
              <a:t>Millennium Wheel</a:t>
            </a:r>
            <a:r>
              <a:rPr lang="it-IT" sz="2200" dirty="0"/>
              <a:t>, </a:t>
            </a:r>
            <a:r>
              <a:rPr lang="it-IT" sz="2200" dirty="0" err="1"/>
              <a:t>it</a:t>
            </a:r>
            <a:r>
              <a:rPr lang="it-IT" sz="2200" dirty="0"/>
              <a:t> </a:t>
            </a:r>
            <a:r>
              <a:rPr lang="it-IT" sz="2200" dirty="0" err="1"/>
              <a:t>has</a:t>
            </a:r>
            <a:r>
              <a:rPr lang="it-IT" sz="2200" dirty="0"/>
              <a:t> </a:t>
            </a:r>
            <a:r>
              <a:rPr lang="it-IT" sz="2200" dirty="0" err="1"/>
              <a:t>also</a:t>
            </a:r>
            <a:r>
              <a:rPr lang="it-IT" sz="2200" dirty="0"/>
              <a:t> </a:t>
            </a:r>
            <a:r>
              <a:rPr lang="it-IT" sz="2200" dirty="0" err="1"/>
              <a:t>been</a:t>
            </a:r>
            <a:r>
              <a:rPr lang="it-IT" sz="2200" dirty="0"/>
              <a:t> </a:t>
            </a:r>
            <a:r>
              <a:rPr lang="it-IT" sz="2200" dirty="0" err="1"/>
              <a:t>called</a:t>
            </a:r>
            <a:r>
              <a:rPr lang="it-IT" sz="2200" dirty="0"/>
              <a:t> by </a:t>
            </a:r>
            <a:r>
              <a:rPr lang="it-IT" sz="2200" dirty="0" err="1"/>
              <a:t>its</a:t>
            </a:r>
            <a:r>
              <a:rPr lang="it-IT" sz="2200" dirty="0"/>
              <a:t> </a:t>
            </a:r>
            <a:r>
              <a:rPr lang="it-IT" sz="2200" dirty="0" err="1"/>
              <a:t>owners</a:t>
            </a:r>
            <a:r>
              <a:rPr lang="it-IT" sz="2200" dirty="0"/>
              <a:t> the British Airways </a:t>
            </a:r>
            <a:r>
              <a:rPr lang="it-IT" sz="2200" dirty="0" err="1"/>
              <a:t>London</a:t>
            </a:r>
            <a:r>
              <a:rPr lang="it-IT" sz="2200" dirty="0"/>
              <a:t> </a:t>
            </a:r>
            <a:r>
              <a:rPr lang="it-IT" sz="2200" dirty="0" err="1"/>
              <a:t>Eye</a:t>
            </a:r>
            <a:r>
              <a:rPr lang="it-IT" sz="2200" dirty="0"/>
              <a:t>, </a:t>
            </a:r>
            <a:r>
              <a:rPr lang="it-IT" sz="2200" dirty="0" err="1"/>
              <a:t>then</a:t>
            </a:r>
            <a:r>
              <a:rPr lang="it-IT" sz="2200" dirty="0"/>
              <a:t> the Merlin </a:t>
            </a:r>
            <a:r>
              <a:rPr lang="it-IT" sz="2200" dirty="0" err="1"/>
              <a:t>Entertainments</a:t>
            </a:r>
            <a:r>
              <a:rPr lang="it-IT" sz="2200" dirty="0"/>
              <a:t> </a:t>
            </a:r>
            <a:r>
              <a:rPr lang="it-IT" sz="2200" dirty="0" err="1"/>
              <a:t>London</a:t>
            </a:r>
            <a:r>
              <a:rPr lang="it-IT" sz="2200" dirty="0"/>
              <a:t> </a:t>
            </a:r>
            <a:r>
              <a:rPr lang="it-IT" sz="2200" dirty="0" err="1"/>
              <a:t>Eye</a:t>
            </a:r>
            <a:r>
              <a:rPr lang="it-IT" sz="2200" dirty="0"/>
              <a:t>, </a:t>
            </a:r>
            <a:r>
              <a:rPr lang="it-IT" sz="2200" dirty="0" err="1"/>
              <a:t>then</a:t>
            </a:r>
            <a:r>
              <a:rPr lang="it-IT" sz="2200" dirty="0"/>
              <a:t> the EDF Energy </a:t>
            </a:r>
            <a:r>
              <a:rPr lang="it-IT" sz="2200" dirty="0" err="1"/>
              <a:t>London</a:t>
            </a:r>
            <a:r>
              <a:rPr lang="it-IT" sz="2200" dirty="0"/>
              <a:t> </a:t>
            </a:r>
            <a:r>
              <a:rPr lang="it-IT" sz="2200" dirty="0" err="1"/>
              <a:t>Eye</a:t>
            </a:r>
            <a:r>
              <a:rPr lang="it-IT" sz="2200" dirty="0"/>
              <a:t>. </a:t>
            </a:r>
            <a:r>
              <a:rPr lang="it-IT" sz="2200" dirty="0" err="1"/>
              <a:t>Since</a:t>
            </a:r>
            <a:r>
              <a:rPr lang="it-IT" sz="2200" dirty="0"/>
              <a:t> </a:t>
            </a:r>
            <a:r>
              <a:rPr lang="it-IT" sz="2200" dirty="0" err="1"/>
              <a:t>mid-January</a:t>
            </a:r>
            <a:r>
              <a:rPr lang="it-IT" sz="2200" dirty="0"/>
              <a:t> 2015, </a:t>
            </a:r>
            <a:r>
              <a:rPr lang="it-IT" sz="2200" dirty="0" err="1"/>
              <a:t>it</a:t>
            </a:r>
            <a:r>
              <a:rPr lang="it-IT" sz="2200" dirty="0"/>
              <a:t> </a:t>
            </a:r>
            <a:r>
              <a:rPr lang="it-IT" sz="2200" dirty="0" err="1"/>
              <a:t>has</a:t>
            </a:r>
            <a:r>
              <a:rPr lang="it-IT" sz="2200" dirty="0"/>
              <a:t> </a:t>
            </a:r>
            <a:r>
              <a:rPr lang="it-IT" sz="2200" dirty="0" err="1"/>
              <a:t>been</a:t>
            </a:r>
            <a:r>
              <a:rPr lang="it-IT" sz="2200" dirty="0"/>
              <a:t> </a:t>
            </a:r>
            <a:r>
              <a:rPr lang="it-IT" sz="2200" dirty="0" err="1"/>
              <a:t>known</a:t>
            </a:r>
            <a:r>
              <a:rPr lang="it-IT" sz="2200" dirty="0"/>
              <a:t> </a:t>
            </a:r>
            <a:r>
              <a:rPr lang="it-IT" sz="2200" dirty="0" err="1"/>
              <a:t>as</a:t>
            </a:r>
            <a:r>
              <a:rPr lang="it-IT" sz="2200" dirty="0"/>
              <a:t> the </a:t>
            </a:r>
            <a:r>
              <a:rPr lang="it-IT" sz="2200" b="1" dirty="0"/>
              <a:t>Coca-Cola </a:t>
            </a:r>
            <a:r>
              <a:rPr lang="it-IT" sz="2200" b="1" dirty="0" err="1"/>
              <a:t>London</a:t>
            </a:r>
            <a:r>
              <a:rPr lang="it-IT" sz="2200" b="1" dirty="0"/>
              <a:t> </a:t>
            </a:r>
            <a:r>
              <a:rPr lang="it-IT" sz="2200" b="1" dirty="0" err="1"/>
              <a:t>Eye</a:t>
            </a:r>
            <a:r>
              <a:rPr lang="it-IT" sz="2200" dirty="0"/>
              <a:t>, </a:t>
            </a:r>
            <a:r>
              <a:rPr lang="it-IT" sz="2200" dirty="0" err="1"/>
              <a:t>following</a:t>
            </a:r>
            <a:r>
              <a:rPr lang="it-IT" sz="2200" dirty="0"/>
              <a:t> an </a:t>
            </a:r>
            <a:r>
              <a:rPr lang="it-IT" sz="2200" dirty="0" err="1"/>
              <a:t>agreement</a:t>
            </a:r>
            <a:r>
              <a:rPr lang="it-IT" sz="2200" dirty="0"/>
              <a:t> </a:t>
            </a:r>
            <a:r>
              <a:rPr lang="it-IT" sz="2200" dirty="0" err="1"/>
              <a:t>signed</a:t>
            </a:r>
            <a:r>
              <a:rPr lang="it-IT" sz="2200" dirty="0"/>
              <a:t> in </a:t>
            </a:r>
            <a:r>
              <a:rPr lang="it-IT" sz="2200" dirty="0" err="1"/>
              <a:t>September</a:t>
            </a:r>
            <a:r>
              <a:rPr lang="it-IT" sz="2200" dirty="0"/>
              <a:t> 2014. </a:t>
            </a:r>
          </a:p>
          <a:p>
            <a:pPr lvl="0"/>
            <a:r>
              <a:rPr lang="it-IT" sz="2200" dirty="0"/>
              <a:t>The </a:t>
            </a:r>
            <a:r>
              <a:rPr lang="it-IT" sz="2200" dirty="0" err="1"/>
              <a:t>structure</a:t>
            </a:r>
            <a:r>
              <a:rPr lang="it-IT" sz="2200" dirty="0"/>
              <a:t> </a:t>
            </a:r>
            <a:r>
              <a:rPr lang="it-IT" sz="2200" dirty="0" err="1"/>
              <a:t>is</a:t>
            </a:r>
            <a:r>
              <a:rPr lang="it-IT" sz="2200" dirty="0"/>
              <a:t> 443 </a:t>
            </a:r>
            <a:r>
              <a:rPr lang="it-IT" sz="2200" dirty="0" err="1"/>
              <a:t>feet</a:t>
            </a:r>
            <a:r>
              <a:rPr lang="it-IT" sz="2200" dirty="0"/>
              <a:t> (135 m) </a:t>
            </a:r>
            <a:r>
              <a:rPr lang="it-IT" sz="2200" dirty="0" err="1"/>
              <a:t>tall</a:t>
            </a:r>
            <a:r>
              <a:rPr lang="it-IT" sz="2200" dirty="0"/>
              <a:t> and the </a:t>
            </a:r>
            <a:r>
              <a:rPr lang="it-IT" sz="2200" dirty="0" err="1"/>
              <a:t>wheel</a:t>
            </a:r>
            <a:r>
              <a:rPr lang="it-IT" sz="2200" dirty="0"/>
              <a:t> </a:t>
            </a:r>
            <a:r>
              <a:rPr lang="it-IT" sz="2200" dirty="0" err="1"/>
              <a:t>has</a:t>
            </a:r>
            <a:r>
              <a:rPr lang="it-IT" sz="2200" dirty="0"/>
              <a:t> a </a:t>
            </a:r>
            <a:r>
              <a:rPr lang="it-IT" sz="2200" dirty="0" err="1"/>
              <a:t>diameter</a:t>
            </a:r>
            <a:r>
              <a:rPr lang="it-IT" sz="2200" dirty="0"/>
              <a:t> of 394 </a:t>
            </a:r>
            <a:r>
              <a:rPr lang="it-IT" sz="2200" dirty="0" err="1"/>
              <a:t>feet</a:t>
            </a:r>
            <a:r>
              <a:rPr lang="it-IT" sz="2200" dirty="0"/>
              <a:t> (120 m). </a:t>
            </a:r>
          </a:p>
          <a:p>
            <a:pPr lvl="0"/>
            <a:r>
              <a:rPr lang="it-IT" sz="2200" dirty="0" err="1"/>
              <a:t>It</a:t>
            </a:r>
            <a:r>
              <a:rPr lang="it-IT" sz="2200" dirty="0"/>
              <a:t> </a:t>
            </a:r>
            <a:r>
              <a:rPr lang="it-IT" sz="2200" dirty="0" err="1"/>
              <a:t>is</a:t>
            </a:r>
            <a:r>
              <a:rPr lang="it-IT" sz="2200" dirty="0"/>
              <a:t> the </a:t>
            </a:r>
            <a:r>
              <a:rPr lang="it-IT" sz="2200" dirty="0" err="1"/>
              <a:t>most</a:t>
            </a:r>
            <a:r>
              <a:rPr lang="it-IT" sz="2200" dirty="0"/>
              <a:t> </a:t>
            </a:r>
            <a:r>
              <a:rPr lang="it-IT" sz="2200" dirty="0" err="1"/>
              <a:t>popular</a:t>
            </a:r>
            <a:r>
              <a:rPr lang="it-IT" sz="2200" dirty="0"/>
              <a:t> </a:t>
            </a:r>
            <a:r>
              <a:rPr lang="it-IT" sz="2200" dirty="0" err="1"/>
              <a:t>paid</a:t>
            </a:r>
            <a:r>
              <a:rPr lang="it-IT" sz="2200" dirty="0"/>
              <a:t> </a:t>
            </a:r>
            <a:r>
              <a:rPr lang="it-IT" sz="2200" dirty="0" err="1"/>
              <a:t>tourist</a:t>
            </a:r>
            <a:r>
              <a:rPr lang="it-IT" sz="2200" dirty="0"/>
              <a:t> </a:t>
            </a:r>
            <a:r>
              <a:rPr lang="it-IT" sz="2200" dirty="0" err="1"/>
              <a:t>attraction</a:t>
            </a:r>
            <a:r>
              <a:rPr lang="it-IT" sz="2200" dirty="0"/>
              <a:t> in the </a:t>
            </a:r>
            <a:r>
              <a:rPr lang="it-IT" sz="2200" dirty="0" err="1"/>
              <a:t>United</a:t>
            </a:r>
            <a:r>
              <a:rPr lang="it-IT" sz="2200" dirty="0"/>
              <a:t> Kingdom with over 3.75 </a:t>
            </a:r>
            <a:r>
              <a:rPr lang="it-IT" sz="2200" dirty="0" err="1"/>
              <a:t>million</a:t>
            </a:r>
            <a:r>
              <a:rPr lang="it-IT" sz="2200" dirty="0"/>
              <a:t> </a:t>
            </a:r>
            <a:r>
              <a:rPr lang="it-IT" sz="2200" dirty="0" err="1"/>
              <a:t>visitors</a:t>
            </a:r>
            <a:r>
              <a:rPr lang="it-IT" sz="2200" dirty="0"/>
              <a:t> </a:t>
            </a:r>
            <a:r>
              <a:rPr lang="it-IT" sz="2200" dirty="0" err="1"/>
              <a:t>annually</a:t>
            </a:r>
            <a:r>
              <a:rPr lang="it-IT" sz="2200" dirty="0"/>
              <a:t>.</a:t>
            </a:r>
          </a:p>
          <a:p>
            <a:endParaRPr lang="it-IT" dirty="0"/>
          </a:p>
        </p:txBody>
      </p:sp>
      <p:sp>
        <p:nvSpPr>
          <p:cNvPr id="4" name="CasellaDiTesto 3"/>
          <p:cNvSpPr txBox="1"/>
          <p:nvPr/>
        </p:nvSpPr>
        <p:spPr>
          <a:xfrm>
            <a:off x="8260079" y="6087070"/>
            <a:ext cx="3931921" cy="646331"/>
          </a:xfrm>
          <a:prstGeom prst="rect">
            <a:avLst/>
          </a:prstGeom>
          <a:noFill/>
        </p:spPr>
        <p:txBody>
          <a:bodyPr wrap="square" rtlCol="0">
            <a:spAutoFit/>
          </a:bodyPr>
          <a:lstStyle/>
          <a:p>
            <a:r>
              <a:rPr lang="it-IT" b="1" dirty="0" smtClean="0"/>
              <a:t>Website</a:t>
            </a:r>
            <a:r>
              <a:rPr lang="it-IT" dirty="0" smtClean="0"/>
              <a:t>: </a:t>
            </a:r>
            <a:r>
              <a:rPr lang="it-IT" dirty="0" err="1" smtClean="0"/>
              <a:t>https</a:t>
            </a:r>
            <a:r>
              <a:rPr lang="it-IT" dirty="0"/>
              <a:t>://</a:t>
            </a:r>
            <a:r>
              <a:rPr lang="it-IT" dirty="0" err="1"/>
              <a:t>www.londoneye.com</a:t>
            </a:r>
            <a:r>
              <a:rPr lang="it-IT" dirty="0"/>
              <a:t>/ </a:t>
            </a:r>
            <a:endParaRPr lang="it-IT" dirty="0" smtClean="0"/>
          </a:p>
          <a:p>
            <a:r>
              <a:rPr lang="en-US" b="1" dirty="0" smtClean="0"/>
              <a:t>Address</a:t>
            </a:r>
            <a:r>
              <a:rPr lang="en-US" dirty="0" smtClean="0"/>
              <a:t>: </a:t>
            </a:r>
            <a:r>
              <a:rPr lang="it-IT" dirty="0" err="1"/>
              <a:t>London</a:t>
            </a:r>
            <a:r>
              <a:rPr lang="it-IT" dirty="0"/>
              <a:t> SE1 </a:t>
            </a:r>
            <a:r>
              <a:rPr lang="it-IT" dirty="0" smtClean="0"/>
              <a:t>7PB</a:t>
            </a:r>
            <a:endParaRPr lang="en-US" dirty="0" smtClean="0"/>
          </a:p>
        </p:txBody>
      </p:sp>
    </p:spTree>
    <p:extLst>
      <p:ext uri="{BB962C8B-B14F-4D97-AF65-F5344CB8AC3E}">
        <p14:creationId xmlns:p14="http://schemas.microsoft.com/office/powerpoint/2010/main" val="1281519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52000" b="-1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349885"/>
            <a:ext cx="12192000" cy="1067435"/>
          </a:xfrm>
        </p:spPr>
        <p:txBody>
          <a:bodyPr>
            <a:normAutofit/>
          </a:bodyPr>
          <a:lstStyle/>
          <a:p>
            <a:pPr algn="ctr"/>
            <a:r>
              <a:rPr lang="it-IT" sz="6000" b="1" dirty="0">
                <a:solidFill>
                  <a:srgbClr val="FF0000"/>
                </a:solidFill>
                <a:latin typeface="Apple Chancery" charset="0"/>
                <a:ea typeface="Apple Chancery" charset="0"/>
                <a:cs typeface="Apple Chancery" charset="0"/>
              </a:rPr>
              <a:t>SHAKESPEARE’S </a:t>
            </a:r>
            <a:r>
              <a:rPr lang="it-IT" sz="6000" b="1" dirty="0" smtClean="0">
                <a:solidFill>
                  <a:srgbClr val="FF0000"/>
                </a:solidFill>
                <a:latin typeface="Apple Chancery" charset="0"/>
                <a:ea typeface="Apple Chancery" charset="0"/>
                <a:cs typeface="Apple Chancery" charset="0"/>
              </a:rPr>
              <a:t>GLOBE</a:t>
            </a:r>
            <a:endParaRPr lang="it-IT" sz="6000"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534775"/>
            <a:ext cx="12192000" cy="4251960"/>
          </a:xfrm>
        </p:spPr>
        <p:txBody>
          <a:bodyPr>
            <a:normAutofit/>
          </a:bodyPr>
          <a:lstStyle/>
          <a:p>
            <a:pPr lvl="0"/>
            <a:r>
              <a:rPr lang="en-US" sz="2200" dirty="0"/>
              <a:t>It is the complex housing a reconstruction of the Globe Theatre, an Elizabethan playhouse associated with William Shakespeare. </a:t>
            </a:r>
            <a:endParaRPr lang="it-IT" sz="2200" dirty="0"/>
          </a:p>
          <a:p>
            <a:pPr lvl="0"/>
            <a:r>
              <a:rPr lang="en-US" sz="2200" dirty="0"/>
              <a:t>The original theatre was built in 1599, destroyed by fire in 1613, rebuilt in 1614, and then demolished in 1644. </a:t>
            </a:r>
            <a:endParaRPr lang="it-IT" sz="2200" dirty="0"/>
          </a:p>
          <a:p>
            <a:pPr lvl="0"/>
            <a:r>
              <a:rPr lang="en-US" sz="2200" dirty="0"/>
              <a:t>The modern Globe Theatre reconstruction is an academic approximation based on available evidence of the 1599 and 1614 buildings. </a:t>
            </a:r>
            <a:endParaRPr lang="it-IT" sz="2200" dirty="0"/>
          </a:p>
          <a:p>
            <a:pPr lvl="0"/>
            <a:r>
              <a:rPr lang="en-US" sz="2200" dirty="0"/>
              <a:t>It is considered quite realistic, though contemporary safety requirements mean that it accommodates only 1400 spectators compared to the original theatre’s 3000. It was founded by the actor and director Sam Wanamaker, built about 230 </a:t>
            </a:r>
            <a:r>
              <a:rPr lang="en-US" sz="2200" dirty="0" err="1"/>
              <a:t>metres</a:t>
            </a:r>
            <a:r>
              <a:rPr lang="en-US" sz="2200" dirty="0"/>
              <a:t> (750 </a:t>
            </a:r>
            <a:r>
              <a:rPr lang="en-US" sz="2200" dirty="0" err="1"/>
              <a:t>ft</a:t>
            </a:r>
            <a:r>
              <a:rPr lang="en-US" sz="2200" dirty="0"/>
              <a:t>) from the site of the original theatre and opened to the public in 1997, with a production of </a:t>
            </a:r>
            <a:r>
              <a:rPr lang="en-US" sz="2200" i="1" dirty="0"/>
              <a:t>Henry V</a:t>
            </a:r>
            <a:r>
              <a:rPr lang="en-US" sz="2200" dirty="0"/>
              <a:t>. </a:t>
            </a:r>
            <a:endParaRPr lang="it-IT" sz="2200" dirty="0"/>
          </a:p>
          <a:p>
            <a:pPr lvl="0"/>
            <a:r>
              <a:rPr lang="en-US" sz="2200" dirty="0"/>
              <a:t>There is also an exhibition about Shakespeare's life and work, and regular tours of the two theatres.</a:t>
            </a:r>
            <a:endParaRPr lang="it-IT" sz="2200" dirty="0"/>
          </a:p>
          <a:p>
            <a:endParaRPr lang="it-IT" dirty="0"/>
          </a:p>
        </p:txBody>
      </p:sp>
      <p:sp>
        <p:nvSpPr>
          <p:cNvPr id="4" name="CasellaDiTesto 3"/>
          <p:cNvSpPr txBox="1"/>
          <p:nvPr/>
        </p:nvSpPr>
        <p:spPr>
          <a:xfrm>
            <a:off x="7574279" y="5934670"/>
            <a:ext cx="4617721" cy="923330"/>
          </a:xfrm>
          <a:prstGeom prst="rect">
            <a:avLst/>
          </a:prstGeom>
          <a:noFill/>
        </p:spPr>
        <p:txBody>
          <a:bodyPr wrap="square" rtlCol="0">
            <a:spAutoFit/>
          </a:bodyPr>
          <a:lstStyle/>
          <a:p>
            <a:r>
              <a:rPr lang="it-IT" b="1" dirty="0" smtClean="0"/>
              <a:t>Website</a:t>
            </a:r>
            <a:r>
              <a:rPr lang="it-IT" dirty="0" smtClean="0"/>
              <a:t>: </a:t>
            </a:r>
            <a:r>
              <a:rPr lang="it-IT" dirty="0"/>
              <a:t>http://</a:t>
            </a:r>
            <a:r>
              <a:rPr lang="it-IT" dirty="0" err="1"/>
              <a:t>www.shakespearesglobe.com</a:t>
            </a:r>
            <a:r>
              <a:rPr lang="it-IT" dirty="0"/>
              <a:t>/ </a:t>
            </a:r>
            <a:r>
              <a:rPr lang="en-US" b="1" dirty="0" smtClean="0"/>
              <a:t>Address</a:t>
            </a:r>
            <a:r>
              <a:rPr lang="en-US" dirty="0" smtClean="0"/>
              <a:t>: </a:t>
            </a:r>
            <a:r>
              <a:rPr lang="en-US" dirty="0"/>
              <a:t>New Globe Walk</a:t>
            </a:r>
            <a:r>
              <a:rPr lang="it-IT" dirty="0"/>
              <a:t> </a:t>
            </a:r>
            <a:endParaRPr lang="it-IT" dirty="0" smtClean="0"/>
          </a:p>
          <a:p>
            <a:r>
              <a:rPr lang="it-IT" b="1" dirty="0" smtClean="0"/>
              <a:t>Tube Station:</a:t>
            </a:r>
            <a:r>
              <a:rPr lang="en-US" dirty="0"/>
              <a:t> Mansion House.</a:t>
            </a:r>
            <a:r>
              <a:rPr lang="it-IT" dirty="0"/>
              <a:t> </a:t>
            </a:r>
          </a:p>
        </p:txBody>
      </p:sp>
    </p:spTree>
    <p:extLst>
      <p:ext uri="{BB962C8B-B14F-4D97-AF65-F5344CB8AC3E}">
        <p14:creationId xmlns:p14="http://schemas.microsoft.com/office/powerpoint/2010/main" val="150152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rot="299082">
            <a:off x="2255521" y="527805"/>
            <a:ext cx="12192000" cy="991235"/>
          </a:xfrm>
        </p:spPr>
        <p:txBody>
          <a:bodyPr>
            <a:noAutofit/>
          </a:bodyPr>
          <a:lstStyle/>
          <a:p>
            <a:pPr algn="ctr"/>
            <a:r>
              <a:rPr lang="it-IT" sz="6600" b="1" dirty="0">
                <a:solidFill>
                  <a:srgbClr val="FF0000"/>
                </a:solidFill>
                <a:latin typeface="Apple Chancery" charset="0"/>
                <a:ea typeface="Apple Chancery" charset="0"/>
                <a:cs typeface="Apple Chancery" charset="0"/>
              </a:rPr>
              <a:t>LONDON </a:t>
            </a:r>
            <a:r>
              <a:rPr lang="it-IT" sz="6600" b="1" dirty="0" smtClean="0">
                <a:solidFill>
                  <a:srgbClr val="FF0000"/>
                </a:solidFill>
                <a:latin typeface="Apple Chancery" charset="0"/>
                <a:ea typeface="Apple Chancery" charset="0"/>
                <a:cs typeface="Apple Chancery" charset="0"/>
              </a:rPr>
              <a:t>ZOO</a:t>
            </a:r>
            <a:endParaRPr lang="it-IT" sz="6600"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746760" y="2948622"/>
            <a:ext cx="10515600" cy="1699578"/>
          </a:xfrm>
        </p:spPr>
        <p:txBody>
          <a:bodyPr/>
          <a:lstStyle/>
          <a:p>
            <a:pPr marL="0" indent="0" algn="ctr">
              <a:buNone/>
            </a:pPr>
            <a:r>
              <a:rPr lang="en-US" sz="2400" dirty="0"/>
              <a:t>ZSL London Zoo has been educating and inspiring  visitors  since  opening  to  the public in 1847. With over 750 incredible species, exciting and innovative exhibits it’s a great day out in the capital for all </a:t>
            </a:r>
            <a:r>
              <a:rPr lang="en-US" sz="2400" dirty="0" smtClean="0"/>
              <a:t>ages.</a:t>
            </a:r>
            <a:r>
              <a:rPr lang="it-IT" sz="2400" dirty="0"/>
              <a:t> </a:t>
            </a:r>
            <a:r>
              <a:rPr lang="en-US" sz="2400" dirty="0" smtClean="0"/>
              <a:t>Your  </a:t>
            </a:r>
            <a:r>
              <a:rPr lang="en-US" sz="2400" dirty="0"/>
              <a:t>ticket  helps  secure  a  future  for endangered animals by directly contributing  to  ZSL’s  conservation </a:t>
            </a:r>
            <a:r>
              <a:rPr lang="en-US" sz="2400" dirty="0" err="1"/>
              <a:t>programmes</a:t>
            </a:r>
            <a:r>
              <a:rPr lang="en-US" sz="2400" dirty="0"/>
              <a:t>.</a:t>
            </a:r>
            <a:endParaRPr lang="it-IT" sz="2400" dirty="0"/>
          </a:p>
          <a:p>
            <a:endParaRPr lang="it-IT" dirty="0"/>
          </a:p>
        </p:txBody>
      </p:sp>
      <p:sp>
        <p:nvSpPr>
          <p:cNvPr id="4" name="CasellaDiTesto 3"/>
          <p:cNvSpPr txBox="1"/>
          <p:nvPr/>
        </p:nvSpPr>
        <p:spPr>
          <a:xfrm>
            <a:off x="7787640" y="5934670"/>
            <a:ext cx="4404360" cy="923330"/>
          </a:xfrm>
          <a:prstGeom prst="rect">
            <a:avLst/>
          </a:prstGeom>
          <a:noFill/>
        </p:spPr>
        <p:txBody>
          <a:bodyPr wrap="square" rtlCol="0">
            <a:spAutoFit/>
          </a:bodyPr>
          <a:lstStyle/>
          <a:p>
            <a:r>
              <a:rPr lang="it-IT" b="1" dirty="0" smtClean="0"/>
              <a:t>Website</a:t>
            </a:r>
            <a:r>
              <a:rPr lang="it-IT" dirty="0" smtClean="0"/>
              <a:t>: </a:t>
            </a:r>
            <a:r>
              <a:rPr lang="it-IT" dirty="0" err="1"/>
              <a:t>https</a:t>
            </a:r>
            <a:r>
              <a:rPr lang="it-IT" dirty="0"/>
              <a:t>://</a:t>
            </a:r>
            <a:r>
              <a:rPr lang="it-IT" dirty="0" err="1"/>
              <a:t>www.zsl.org</a:t>
            </a:r>
            <a:r>
              <a:rPr lang="it-IT" dirty="0"/>
              <a:t>/</a:t>
            </a:r>
            <a:r>
              <a:rPr lang="it-IT" dirty="0" err="1"/>
              <a:t>zsl</a:t>
            </a:r>
            <a:r>
              <a:rPr lang="it-IT" dirty="0"/>
              <a:t>-</a:t>
            </a:r>
            <a:r>
              <a:rPr lang="it-IT" dirty="0" err="1"/>
              <a:t>london</a:t>
            </a:r>
            <a:r>
              <a:rPr lang="it-IT" dirty="0"/>
              <a:t>-zoo </a:t>
            </a:r>
            <a:endParaRPr lang="it-IT" dirty="0" smtClean="0"/>
          </a:p>
          <a:p>
            <a:r>
              <a:rPr lang="en-US" b="1" dirty="0" smtClean="0"/>
              <a:t>Address</a:t>
            </a:r>
            <a:r>
              <a:rPr lang="en-US" dirty="0" smtClean="0"/>
              <a:t>:</a:t>
            </a:r>
            <a:r>
              <a:rPr lang="en-US" dirty="0"/>
              <a:t> Outer Circle </a:t>
            </a:r>
            <a:r>
              <a:rPr lang="it-IT" dirty="0"/>
              <a:t>R</a:t>
            </a:r>
            <a:r>
              <a:rPr lang="en-US" dirty="0" err="1" smtClean="0"/>
              <a:t>egent's</a:t>
            </a:r>
            <a:r>
              <a:rPr lang="en-US" dirty="0" smtClean="0"/>
              <a:t> </a:t>
            </a:r>
            <a:r>
              <a:rPr lang="en-US" dirty="0"/>
              <a:t>Park</a:t>
            </a:r>
            <a:r>
              <a:rPr lang="it-IT" dirty="0"/>
              <a:t> </a:t>
            </a:r>
            <a:endParaRPr lang="it-IT" dirty="0" smtClean="0"/>
          </a:p>
          <a:p>
            <a:r>
              <a:rPr lang="it-IT" b="1" dirty="0" smtClean="0"/>
              <a:t>Tube Station:</a:t>
            </a:r>
            <a:r>
              <a:rPr lang="en-US" dirty="0"/>
              <a:t> Camden Town </a:t>
            </a:r>
            <a:endParaRPr lang="it-IT" dirty="0"/>
          </a:p>
        </p:txBody>
      </p:sp>
    </p:spTree>
    <p:extLst>
      <p:ext uri="{BB962C8B-B14F-4D97-AF65-F5344CB8AC3E}">
        <p14:creationId xmlns:p14="http://schemas.microsoft.com/office/powerpoint/2010/main" val="148331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502285"/>
            <a:ext cx="12192000" cy="975995"/>
          </a:xfrm>
        </p:spPr>
        <p:txBody>
          <a:bodyPr>
            <a:normAutofit/>
          </a:bodyPr>
          <a:lstStyle/>
          <a:p>
            <a:pPr algn="ctr"/>
            <a:r>
              <a:rPr lang="it-IT" sz="6000" b="1">
                <a:solidFill>
                  <a:srgbClr val="FF0000"/>
                </a:solidFill>
                <a:latin typeface="Apple Chancery" charset="0"/>
                <a:ea typeface="Apple Chancery" charset="0"/>
                <a:cs typeface="Apple Chancery" charset="0"/>
              </a:rPr>
              <a:t>HYDE </a:t>
            </a:r>
            <a:r>
              <a:rPr lang="it-IT" sz="6000" b="1" smtClean="0">
                <a:solidFill>
                  <a:srgbClr val="FF0000"/>
                </a:solidFill>
                <a:latin typeface="Apple Chancery" charset="0"/>
                <a:ea typeface="Apple Chancery" charset="0"/>
                <a:cs typeface="Apple Chancery" charset="0"/>
              </a:rPr>
              <a:t>PARK</a:t>
            </a:r>
            <a:endParaRPr lang="it-IT" sz="600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688465"/>
            <a:ext cx="12192000" cy="2929255"/>
          </a:xfrm>
        </p:spPr>
        <p:txBody>
          <a:bodyPr/>
          <a:lstStyle/>
          <a:p>
            <a:pPr lvl="0"/>
            <a:r>
              <a:rPr lang="en-US" sz="2200" dirty="0"/>
              <a:t>Is one of the largest parks in London and one of its Royal Parks.</a:t>
            </a:r>
            <a:endParaRPr lang="it-IT" sz="2200" dirty="0"/>
          </a:p>
          <a:p>
            <a:pPr lvl="0"/>
            <a:r>
              <a:rPr lang="it-IT" sz="2200" dirty="0" err="1"/>
              <a:t>It</a:t>
            </a:r>
            <a:r>
              <a:rPr lang="it-IT" sz="2200" dirty="0"/>
              <a:t> </a:t>
            </a:r>
            <a:r>
              <a:rPr lang="it-IT" sz="2200" dirty="0" err="1"/>
              <a:t>was</a:t>
            </a:r>
            <a:r>
              <a:rPr lang="it-IT" sz="2200" dirty="0"/>
              <a:t> </a:t>
            </a:r>
            <a:r>
              <a:rPr lang="it-IT" sz="2200" dirty="0" err="1"/>
              <a:t>created</a:t>
            </a:r>
            <a:r>
              <a:rPr lang="it-IT" sz="2200" dirty="0"/>
              <a:t> 1637. </a:t>
            </a:r>
          </a:p>
          <a:p>
            <a:pPr lvl="0"/>
            <a:r>
              <a:rPr lang="en-US" sz="2200" dirty="0"/>
              <a:t>It is the largest of four that form a chain from the entrance of Kensington Palace through Kensington Gardens and Hyde Park, via Hyde Park Corner and Green Park past the main entrance to Buckingham Palace and on through Saint James's Park to Horse Guards Parade in Whitehall. </a:t>
            </a:r>
            <a:endParaRPr lang="it-IT" sz="2200" dirty="0"/>
          </a:p>
          <a:p>
            <a:pPr lvl="0"/>
            <a:r>
              <a:rPr lang="en-US" sz="2200" dirty="0"/>
              <a:t>It divided by the Serpentine and the Long Water. </a:t>
            </a:r>
            <a:endParaRPr lang="it-IT" sz="2200" dirty="0"/>
          </a:p>
          <a:p>
            <a:pPr lvl="0"/>
            <a:r>
              <a:rPr lang="en-US" sz="2200" dirty="0"/>
              <a:t>The area of the park is 625 acres</a:t>
            </a:r>
            <a:endParaRPr lang="it-IT" sz="2200" dirty="0"/>
          </a:p>
          <a:p>
            <a:endParaRPr lang="it-IT" dirty="0"/>
          </a:p>
        </p:txBody>
      </p:sp>
      <p:sp>
        <p:nvSpPr>
          <p:cNvPr id="4" name="CasellaDiTesto 3"/>
          <p:cNvSpPr txBox="1"/>
          <p:nvPr/>
        </p:nvSpPr>
        <p:spPr>
          <a:xfrm>
            <a:off x="6522720" y="5934670"/>
            <a:ext cx="5669280" cy="923330"/>
          </a:xfrm>
          <a:prstGeom prst="rect">
            <a:avLst/>
          </a:prstGeom>
          <a:noFill/>
        </p:spPr>
        <p:txBody>
          <a:bodyPr wrap="square" rtlCol="0">
            <a:spAutoFit/>
          </a:bodyPr>
          <a:lstStyle/>
          <a:p>
            <a:r>
              <a:rPr lang="it-IT" b="1" dirty="0" smtClean="0"/>
              <a:t>Website</a:t>
            </a:r>
            <a:r>
              <a:rPr lang="it-IT" dirty="0" smtClean="0"/>
              <a:t>: </a:t>
            </a:r>
            <a:r>
              <a:rPr lang="it-IT" dirty="0"/>
              <a:t>http://</a:t>
            </a:r>
            <a:r>
              <a:rPr lang="it-IT" dirty="0" smtClean="0"/>
              <a:t>www.royalparks.org.uk/parks/hyde-park</a:t>
            </a:r>
          </a:p>
          <a:p>
            <a:r>
              <a:rPr lang="en-US" dirty="0" smtClean="0"/>
              <a:t>The </a:t>
            </a:r>
            <a:r>
              <a:rPr lang="en-US" b="1" dirty="0"/>
              <a:t>tube stations</a:t>
            </a:r>
            <a:r>
              <a:rPr lang="en-US" dirty="0"/>
              <a:t> that surround Hyde Park are: </a:t>
            </a:r>
            <a:endParaRPr lang="en-US" dirty="0" smtClean="0"/>
          </a:p>
          <a:p>
            <a:r>
              <a:rPr lang="en-US" dirty="0" smtClean="0"/>
              <a:t>Lancaster Gate, Marble Arch, Hyde </a:t>
            </a:r>
            <a:r>
              <a:rPr lang="en-US" dirty="0"/>
              <a:t>Park Corner</a:t>
            </a:r>
            <a:endParaRPr lang="it-IT" dirty="0" smtClean="0"/>
          </a:p>
        </p:txBody>
      </p:sp>
    </p:spTree>
    <p:extLst>
      <p:ext uri="{BB962C8B-B14F-4D97-AF65-F5344CB8AC3E}">
        <p14:creationId xmlns:p14="http://schemas.microsoft.com/office/powerpoint/2010/main" val="2006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502285"/>
            <a:ext cx="12192000" cy="1097915"/>
          </a:xfrm>
        </p:spPr>
        <p:txBody>
          <a:bodyPr>
            <a:normAutofit/>
          </a:bodyPr>
          <a:lstStyle/>
          <a:p>
            <a:pPr algn="ctr"/>
            <a:r>
              <a:rPr lang="it-IT" sz="6000" b="1" dirty="0" smtClean="0">
                <a:solidFill>
                  <a:srgbClr val="FF0000"/>
                </a:solidFill>
                <a:latin typeface="Apple Chancery" charset="0"/>
                <a:ea typeface="Apple Chancery" charset="0"/>
                <a:cs typeface="Apple Chancery" charset="0"/>
              </a:rPr>
              <a:t>IMPERIAL WAR MUSEUM</a:t>
            </a:r>
            <a:endParaRPr lang="it-IT" sz="6000" b="1"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825625"/>
            <a:ext cx="12192000" cy="2807335"/>
          </a:xfrm>
        </p:spPr>
        <p:txBody>
          <a:bodyPr>
            <a:normAutofit/>
          </a:bodyPr>
          <a:lstStyle/>
          <a:p>
            <a:r>
              <a:rPr lang="it-IT" sz="2200" dirty="0" err="1"/>
              <a:t>is</a:t>
            </a:r>
            <a:r>
              <a:rPr lang="it-IT" sz="2200" dirty="0"/>
              <a:t> a British national museum </a:t>
            </a:r>
            <a:r>
              <a:rPr lang="it-IT" sz="2200" dirty="0" err="1"/>
              <a:t>organisation</a:t>
            </a:r>
            <a:r>
              <a:rPr lang="it-IT" sz="2200" dirty="0"/>
              <a:t> with </a:t>
            </a:r>
            <a:r>
              <a:rPr lang="it-IT" sz="2200" dirty="0" err="1"/>
              <a:t>branches</a:t>
            </a:r>
            <a:r>
              <a:rPr lang="it-IT" sz="2200" dirty="0"/>
              <a:t> </a:t>
            </a:r>
            <a:r>
              <a:rPr lang="it-IT" sz="2200" dirty="0" err="1"/>
              <a:t>at</a:t>
            </a:r>
            <a:r>
              <a:rPr lang="it-IT" sz="2200" dirty="0"/>
              <a:t> </a:t>
            </a:r>
            <a:r>
              <a:rPr lang="it-IT" sz="2200" dirty="0" err="1"/>
              <a:t>five</a:t>
            </a:r>
            <a:r>
              <a:rPr lang="it-IT" sz="2200" dirty="0"/>
              <a:t> </a:t>
            </a:r>
            <a:r>
              <a:rPr lang="it-IT" sz="2200" dirty="0" err="1"/>
              <a:t>locations</a:t>
            </a:r>
            <a:r>
              <a:rPr lang="it-IT" sz="2200" dirty="0"/>
              <a:t> in England, </a:t>
            </a:r>
            <a:r>
              <a:rPr lang="it-IT" sz="2200" dirty="0" err="1"/>
              <a:t>three</a:t>
            </a:r>
            <a:r>
              <a:rPr lang="it-IT" sz="2200" dirty="0"/>
              <a:t> of </a:t>
            </a:r>
            <a:r>
              <a:rPr lang="it-IT" sz="2200" dirty="0" err="1"/>
              <a:t>which</a:t>
            </a:r>
            <a:r>
              <a:rPr lang="it-IT" sz="2200" dirty="0"/>
              <a:t> are in London. </a:t>
            </a:r>
            <a:endParaRPr lang="it-IT" sz="2200" dirty="0" smtClean="0"/>
          </a:p>
          <a:p>
            <a:r>
              <a:rPr lang="it-IT" sz="2200" dirty="0" err="1" smtClean="0"/>
              <a:t>Founded</a:t>
            </a:r>
            <a:r>
              <a:rPr lang="it-IT" sz="2200" dirty="0" smtClean="0"/>
              <a:t> </a:t>
            </a:r>
            <a:r>
              <a:rPr lang="it-IT" sz="2200" dirty="0" err="1"/>
              <a:t>as</a:t>
            </a:r>
            <a:r>
              <a:rPr lang="it-IT" sz="2200" dirty="0"/>
              <a:t> the Imperial War </a:t>
            </a:r>
            <a:r>
              <a:rPr lang="it-IT" sz="2200" dirty="0" err="1"/>
              <a:t>Museum</a:t>
            </a:r>
            <a:r>
              <a:rPr lang="it-IT" sz="2200" dirty="0"/>
              <a:t> in 1917, the </a:t>
            </a:r>
            <a:r>
              <a:rPr lang="it-IT" sz="2200" dirty="0" err="1"/>
              <a:t>museum</a:t>
            </a:r>
            <a:r>
              <a:rPr lang="it-IT" sz="2200" dirty="0"/>
              <a:t> </a:t>
            </a:r>
            <a:r>
              <a:rPr lang="it-IT" sz="2200" dirty="0" err="1"/>
              <a:t>was</a:t>
            </a:r>
            <a:r>
              <a:rPr lang="it-IT" sz="2200" dirty="0"/>
              <a:t> </a:t>
            </a:r>
            <a:r>
              <a:rPr lang="it-IT" sz="2200" dirty="0" err="1"/>
              <a:t>intended</a:t>
            </a:r>
            <a:r>
              <a:rPr lang="it-IT" sz="2200" dirty="0"/>
              <a:t> to record the </a:t>
            </a:r>
            <a:r>
              <a:rPr lang="it-IT" sz="2200" dirty="0" err="1"/>
              <a:t>civil</a:t>
            </a:r>
            <a:r>
              <a:rPr lang="it-IT" sz="2200" dirty="0"/>
              <a:t> and </a:t>
            </a:r>
            <a:r>
              <a:rPr lang="it-IT" sz="2200" dirty="0" err="1"/>
              <a:t>military</a:t>
            </a:r>
            <a:r>
              <a:rPr lang="it-IT" sz="2200" dirty="0"/>
              <a:t> war </a:t>
            </a:r>
            <a:r>
              <a:rPr lang="it-IT" sz="2200" dirty="0" err="1"/>
              <a:t>effort</a:t>
            </a:r>
            <a:r>
              <a:rPr lang="it-IT" sz="2200" dirty="0"/>
              <a:t> and </a:t>
            </a:r>
            <a:r>
              <a:rPr lang="it-IT" sz="2200" dirty="0" err="1"/>
              <a:t>sacrifice</a:t>
            </a:r>
            <a:r>
              <a:rPr lang="it-IT" sz="2200" dirty="0"/>
              <a:t> of Britain and its Empire </a:t>
            </a:r>
            <a:r>
              <a:rPr lang="it-IT" sz="2200" dirty="0" err="1"/>
              <a:t>during</a:t>
            </a:r>
            <a:r>
              <a:rPr lang="it-IT" sz="2200" dirty="0"/>
              <a:t> the First World War. </a:t>
            </a:r>
            <a:endParaRPr lang="it-IT" sz="2200" dirty="0" smtClean="0"/>
          </a:p>
          <a:p>
            <a:r>
              <a:rPr lang="it-IT" sz="2200" dirty="0" err="1" smtClean="0"/>
              <a:t>It</a:t>
            </a:r>
            <a:r>
              <a:rPr lang="it-IT" sz="2200" dirty="0" smtClean="0"/>
              <a:t> </a:t>
            </a:r>
            <a:r>
              <a:rPr lang="it-IT" sz="2200" dirty="0" err="1" smtClean="0"/>
              <a:t>is</a:t>
            </a:r>
            <a:r>
              <a:rPr lang="it-IT" sz="2200" dirty="0" smtClean="0"/>
              <a:t> </a:t>
            </a:r>
            <a:r>
              <a:rPr lang="it-IT" sz="2200" dirty="0" err="1" smtClean="0"/>
              <a:t>remit</a:t>
            </a:r>
            <a:r>
              <a:rPr lang="it-IT" sz="2200" dirty="0" smtClean="0"/>
              <a:t> </a:t>
            </a:r>
            <a:r>
              <a:rPr lang="it-IT" sz="2200" dirty="0" err="1"/>
              <a:t>has</a:t>
            </a:r>
            <a:r>
              <a:rPr lang="it-IT" sz="2200" dirty="0"/>
              <a:t> </a:t>
            </a:r>
            <a:r>
              <a:rPr lang="it-IT" sz="2200" dirty="0" err="1"/>
              <a:t>since</a:t>
            </a:r>
            <a:r>
              <a:rPr lang="it-IT" sz="2200" dirty="0"/>
              <a:t> </a:t>
            </a:r>
            <a:r>
              <a:rPr lang="it-IT" sz="2200" dirty="0" err="1"/>
              <a:t>expanded</a:t>
            </a:r>
            <a:r>
              <a:rPr lang="it-IT" sz="2200" dirty="0"/>
              <a:t> to include </a:t>
            </a:r>
            <a:r>
              <a:rPr lang="it-IT" sz="2200" dirty="0" err="1"/>
              <a:t>all</a:t>
            </a:r>
            <a:r>
              <a:rPr lang="it-IT" sz="2200" dirty="0"/>
              <a:t> </a:t>
            </a:r>
            <a:r>
              <a:rPr lang="it-IT" sz="2200" dirty="0" err="1"/>
              <a:t>conflicts</a:t>
            </a:r>
            <a:r>
              <a:rPr lang="it-IT" sz="2200" dirty="0"/>
              <a:t> in </a:t>
            </a:r>
            <a:r>
              <a:rPr lang="it-IT" sz="2200" dirty="0" err="1"/>
              <a:t>which</a:t>
            </a:r>
            <a:r>
              <a:rPr lang="it-IT" sz="2200" dirty="0"/>
              <a:t> </a:t>
            </a:r>
            <a:r>
              <a:rPr lang="it-IT" sz="2200" dirty="0" err="1"/>
              <a:t>British</a:t>
            </a:r>
            <a:r>
              <a:rPr lang="it-IT" sz="2200" dirty="0"/>
              <a:t> or Commonwealth </a:t>
            </a:r>
            <a:r>
              <a:rPr lang="it-IT" sz="2200" dirty="0" err="1"/>
              <a:t>forces</a:t>
            </a:r>
            <a:r>
              <a:rPr lang="it-IT" sz="2200" dirty="0"/>
              <a:t> </a:t>
            </a:r>
            <a:r>
              <a:rPr lang="it-IT" sz="2200" dirty="0" err="1"/>
              <a:t>have</a:t>
            </a:r>
            <a:r>
              <a:rPr lang="it-IT" sz="2200" dirty="0"/>
              <a:t> </a:t>
            </a:r>
            <a:r>
              <a:rPr lang="it-IT" sz="2200" dirty="0" err="1"/>
              <a:t>been</a:t>
            </a:r>
            <a:r>
              <a:rPr lang="it-IT" sz="2200" dirty="0"/>
              <a:t> </a:t>
            </a:r>
            <a:r>
              <a:rPr lang="it-IT" sz="2200" dirty="0" err="1"/>
              <a:t>involved</a:t>
            </a:r>
            <a:r>
              <a:rPr lang="it-IT" sz="2200" dirty="0"/>
              <a:t> </a:t>
            </a:r>
            <a:r>
              <a:rPr lang="it-IT" sz="2200" dirty="0" err="1"/>
              <a:t>since</a:t>
            </a:r>
            <a:r>
              <a:rPr lang="it-IT" sz="2200" dirty="0"/>
              <a:t> 1914. </a:t>
            </a:r>
            <a:r>
              <a:rPr lang="it-IT" sz="2200" dirty="0" err="1"/>
              <a:t>As</a:t>
            </a:r>
            <a:r>
              <a:rPr lang="it-IT" sz="2200" dirty="0"/>
              <a:t> of 2012, the </a:t>
            </a:r>
            <a:r>
              <a:rPr lang="it-IT" sz="2200" dirty="0" err="1"/>
              <a:t>museum</a:t>
            </a:r>
            <a:r>
              <a:rPr lang="it-IT" sz="2200" dirty="0"/>
              <a:t> </a:t>
            </a:r>
            <a:r>
              <a:rPr lang="it-IT" sz="2200" dirty="0" err="1"/>
              <a:t>aims</a:t>
            </a:r>
            <a:r>
              <a:rPr lang="it-IT" sz="2200" dirty="0"/>
              <a:t> 'to </a:t>
            </a:r>
            <a:r>
              <a:rPr lang="it-IT" sz="2200" dirty="0" err="1"/>
              <a:t>provide</a:t>
            </a:r>
            <a:r>
              <a:rPr lang="it-IT" sz="2200" dirty="0"/>
              <a:t> for, and to </a:t>
            </a:r>
            <a:r>
              <a:rPr lang="it-IT" sz="2200" dirty="0" err="1"/>
              <a:t>encourage</a:t>
            </a:r>
            <a:r>
              <a:rPr lang="it-IT" sz="2200" dirty="0"/>
              <a:t>, the </a:t>
            </a:r>
            <a:r>
              <a:rPr lang="it-IT" sz="2200" dirty="0" err="1"/>
              <a:t>study</a:t>
            </a:r>
            <a:r>
              <a:rPr lang="it-IT" sz="2200" dirty="0"/>
              <a:t> and </a:t>
            </a:r>
            <a:r>
              <a:rPr lang="it-IT" sz="2200" dirty="0" err="1"/>
              <a:t>understanding</a:t>
            </a:r>
            <a:r>
              <a:rPr lang="it-IT" sz="2200" dirty="0"/>
              <a:t> of the </a:t>
            </a:r>
            <a:r>
              <a:rPr lang="it-IT" sz="2200" dirty="0" err="1"/>
              <a:t>history</a:t>
            </a:r>
            <a:r>
              <a:rPr lang="it-IT" sz="2200" dirty="0"/>
              <a:t> of </a:t>
            </a:r>
            <a:r>
              <a:rPr lang="it-IT" sz="2200" dirty="0" err="1" smtClean="0"/>
              <a:t>modern</a:t>
            </a:r>
            <a:r>
              <a:rPr lang="it-IT" sz="2200" dirty="0" smtClean="0"/>
              <a:t> </a:t>
            </a:r>
            <a:r>
              <a:rPr lang="it-IT" sz="2200" dirty="0"/>
              <a:t>war and "</a:t>
            </a:r>
            <a:r>
              <a:rPr lang="it-IT" sz="2200" dirty="0" err="1"/>
              <a:t>wartime</a:t>
            </a:r>
            <a:r>
              <a:rPr lang="it-IT" sz="2200" dirty="0"/>
              <a:t> </a:t>
            </a:r>
            <a:r>
              <a:rPr lang="it-IT" sz="2200" dirty="0" err="1" smtClean="0"/>
              <a:t>experience</a:t>
            </a:r>
            <a:r>
              <a:rPr lang="it-IT" sz="2200" dirty="0" smtClean="0"/>
              <a:t>”.</a:t>
            </a:r>
            <a:endParaRPr lang="it-IT" sz="2200" dirty="0"/>
          </a:p>
        </p:txBody>
      </p:sp>
      <p:sp>
        <p:nvSpPr>
          <p:cNvPr id="4" name="CasellaDiTesto 3"/>
          <p:cNvSpPr txBox="1"/>
          <p:nvPr/>
        </p:nvSpPr>
        <p:spPr>
          <a:xfrm>
            <a:off x="7833360" y="5657671"/>
            <a:ext cx="4358640" cy="1200329"/>
          </a:xfrm>
          <a:prstGeom prst="rect">
            <a:avLst/>
          </a:prstGeom>
          <a:noFill/>
        </p:spPr>
        <p:txBody>
          <a:bodyPr wrap="square" rtlCol="0">
            <a:spAutoFit/>
          </a:bodyPr>
          <a:lstStyle/>
          <a:p>
            <a:r>
              <a:rPr lang="it-IT" b="1" dirty="0" smtClean="0"/>
              <a:t>Website</a:t>
            </a:r>
            <a:r>
              <a:rPr lang="it-IT" dirty="0" smtClean="0"/>
              <a:t>: </a:t>
            </a:r>
            <a:r>
              <a:rPr lang="it-IT" dirty="0" smtClean="0"/>
              <a:t>http</a:t>
            </a:r>
            <a:r>
              <a:rPr lang="it-IT" dirty="0"/>
              <a:t>://</a:t>
            </a:r>
            <a:r>
              <a:rPr lang="it-IT" dirty="0" err="1"/>
              <a:t>www.iwm.org.uk</a:t>
            </a:r>
            <a:r>
              <a:rPr lang="it-IT" dirty="0"/>
              <a:t>/</a:t>
            </a:r>
            <a:endParaRPr lang="it-IT" dirty="0" smtClean="0"/>
          </a:p>
          <a:p>
            <a:r>
              <a:rPr lang="en-US" b="1" dirty="0" smtClean="0"/>
              <a:t>Address</a:t>
            </a:r>
            <a:r>
              <a:rPr lang="en-US" dirty="0" smtClean="0"/>
              <a:t>:</a:t>
            </a:r>
            <a:r>
              <a:rPr lang="en-US" dirty="0"/>
              <a:t> </a:t>
            </a:r>
            <a:r>
              <a:rPr lang="en-US" dirty="0"/>
              <a:t>Lambeth </a:t>
            </a:r>
            <a:r>
              <a:rPr lang="en-US" dirty="0" smtClean="0"/>
              <a:t>Road</a:t>
            </a:r>
            <a:endParaRPr lang="it-IT" dirty="0" smtClean="0"/>
          </a:p>
          <a:p>
            <a:r>
              <a:rPr lang="it-IT" b="1" dirty="0" smtClean="0"/>
              <a:t>Tube Station</a:t>
            </a:r>
            <a:r>
              <a:rPr lang="it-IT" b="1" dirty="0" smtClean="0"/>
              <a:t>: </a:t>
            </a:r>
            <a:r>
              <a:rPr lang="it-IT" dirty="0" err="1"/>
              <a:t>Lambeth</a:t>
            </a:r>
            <a:r>
              <a:rPr lang="it-IT" dirty="0"/>
              <a:t> North, </a:t>
            </a:r>
            <a:r>
              <a:rPr lang="it-IT" dirty="0" err="1" smtClean="0"/>
              <a:t>Elephant</a:t>
            </a:r>
            <a:r>
              <a:rPr lang="it-IT" dirty="0" smtClean="0"/>
              <a:t> </a:t>
            </a:r>
            <a:r>
              <a:rPr lang="it-IT" dirty="0"/>
              <a:t>&amp; </a:t>
            </a:r>
            <a:r>
              <a:rPr lang="it-IT" dirty="0" smtClean="0"/>
              <a:t>                </a:t>
            </a:r>
            <a:r>
              <a:rPr lang="it-IT" dirty="0" smtClean="0">
                <a:solidFill>
                  <a:schemeClr val="bg1"/>
                </a:solidFill>
              </a:rPr>
              <a:t>.        </a:t>
            </a:r>
            <a:r>
              <a:rPr lang="it-IT" dirty="0" smtClean="0"/>
              <a:t>               </a:t>
            </a:r>
            <a:r>
              <a:rPr lang="it-IT" dirty="0" err="1" smtClean="0"/>
              <a:t>Castle</a:t>
            </a:r>
            <a:r>
              <a:rPr lang="it-IT" dirty="0"/>
              <a:t>, </a:t>
            </a:r>
            <a:r>
              <a:rPr lang="it-IT" dirty="0" smtClean="0"/>
              <a:t>Waterloo</a:t>
            </a:r>
            <a:endParaRPr lang="it-IT" dirty="0"/>
          </a:p>
        </p:txBody>
      </p:sp>
    </p:spTree>
    <p:extLst>
      <p:ext uri="{BB962C8B-B14F-4D97-AF65-F5344CB8AC3E}">
        <p14:creationId xmlns:p14="http://schemas.microsoft.com/office/powerpoint/2010/main" val="169029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365125"/>
            <a:ext cx="12192000" cy="1021715"/>
          </a:xfrm>
        </p:spPr>
        <p:txBody>
          <a:bodyPr>
            <a:normAutofit/>
          </a:bodyPr>
          <a:lstStyle/>
          <a:p>
            <a:pPr algn="ctr"/>
            <a:r>
              <a:rPr lang="it-IT" sz="6000" b="1" dirty="0" smtClean="0">
                <a:solidFill>
                  <a:srgbClr val="FF0000"/>
                </a:solidFill>
                <a:latin typeface="Apple Chancery" charset="0"/>
                <a:ea typeface="Apple Chancery" charset="0"/>
                <a:cs typeface="Apple Chancery" charset="0"/>
              </a:rPr>
              <a:t>TOWER OF LONDON</a:t>
            </a:r>
            <a:endParaRPr lang="it-IT" sz="6000" b="1"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825625"/>
            <a:ext cx="12192000" cy="2731135"/>
          </a:xfrm>
          <a:noFill/>
        </p:spPr>
        <p:txBody>
          <a:bodyPr>
            <a:normAutofit/>
          </a:bodyPr>
          <a:lstStyle/>
          <a:p>
            <a:r>
              <a:rPr lang="it-IT" sz="2200" dirty="0" err="1"/>
              <a:t>Is</a:t>
            </a:r>
            <a:r>
              <a:rPr lang="it-IT" sz="2200" dirty="0"/>
              <a:t> a </a:t>
            </a:r>
            <a:r>
              <a:rPr lang="it-IT" sz="2200" dirty="0" err="1"/>
              <a:t>historic</a:t>
            </a:r>
            <a:r>
              <a:rPr lang="it-IT" sz="2200" dirty="0"/>
              <a:t> </a:t>
            </a:r>
            <a:r>
              <a:rPr lang="it-IT" sz="2200" dirty="0" err="1"/>
              <a:t>castle</a:t>
            </a:r>
            <a:r>
              <a:rPr lang="it-IT" sz="2200" dirty="0"/>
              <a:t> </a:t>
            </a:r>
            <a:r>
              <a:rPr lang="it-IT" sz="2200" dirty="0" err="1"/>
              <a:t>located</a:t>
            </a:r>
            <a:r>
              <a:rPr lang="it-IT" sz="2200" dirty="0"/>
              <a:t> on the </a:t>
            </a:r>
            <a:r>
              <a:rPr lang="it-IT" sz="2200" dirty="0" err="1"/>
              <a:t>north</a:t>
            </a:r>
            <a:r>
              <a:rPr lang="it-IT" sz="2200" dirty="0"/>
              <a:t> </a:t>
            </a:r>
            <a:r>
              <a:rPr lang="it-IT" sz="2200" dirty="0" err="1"/>
              <a:t>bank</a:t>
            </a:r>
            <a:r>
              <a:rPr lang="it-IT" sz="2200" dirty="0"/>
              <a:t> of the </a:t>
            </a:r>
            <a:r>
              <a:rPr lang="it-IT" sz="2200" dirty="0" smtClean="0"/>
              <a:t>River </a:t>
            </a:r>
            <a:r>
              <a:rPr lang="it-IT" sz="2200" dirty="0" err="1"/>
              <a:t>Thames</a:t>
            </a:r>
            <a:r>
              <a:rPr lang="it-IT" sz="2200" dirty="0"/>
              <a:t> in </a:t>
            </a:r>
            <a:r>
              <a:rPr lang="it-IT" sz="2200" dirty="0" err="1"/>
              <a:t>central</a:t>
            </a:r>
            <a:r>
              <a:rPr lang="it-IT" sz="2200" dirty="0"/>
              <a:t> </a:t>
            </a:r>
            <a:r>
              <a:rPr lang="it-IT" sz="2200" dirty="0" err="1"/>
              <a:t>London</a:t>
            </a:r>
            <a:r>
              <a:rPr lang="it-IT" sz="2200" dirty="0"/>
              <a:t>. </a:t>
            </a:r>
            <a:endParaRPr lang="it-IT" sz="2200" dirty="0" smtClean="0"/>
          </a:p>
          <a:p>
            <a:r>
              <a:rPr lang="it-IT" sz="2200" dirty="0" err="1" smtClean="0"/>
              <a:t>It</a:t>
            </a:r>
            <a:r>
              <a:rPr lang="it-IT" sz="2200" dirty="0" smtClean="0"/>
              <a:t> </a:t>
            </a:r>
            <a:r>
              <a:rPr lang="it-IT" sz="2200" dirty="0" err="1"/>
              <a:t>was</a:t>
            </a:r>
            <a:r>
              <a:rPr lang="it-IT" sz="2200" dirty="0"/>
              <a:t> </a:t>
            </a:r>
            <a:r>
              <a:rPr lang="it-IT" sz="2200" dirty="0" err="1"/>
              <a:t>founded</a:t>
            </a:r>
            <a:r>
              <a:rPr lang="it-IT" sz="2200" dirty="0"/>
              <a:t> </a:t>
            </a:r>
            <a:r>
              <a:rPr lang="it-IT" sz="2200" dirty="0" err="1" smtClean="0"/>
              <a:t>towards</a:t>
            </a:r>
            <a:r>
              <a:rPr lang="it-IT" sz="2200" dirty="0" smtClean="0"/>
              <a:t> </a:t>
            </a:r>
            <a:r>
              <a:rPr lang="it-IT" sz="2200" dirty="0"/>
              <a:t>the end of 1066 </a:t>
            </a:r>
            <a:r>
              <a:rPr lang="it-IT" sz="2200" dirty="0" err="1"/>
              <a:t>as</a:t>
            </a:r>
            <a:r>
              <a:rPr lang="it-IT" sz="2200" dirty="0"/>
              <a:t> part of the Norman </a:t>
            </a:r>
            <a:r>
              <a:rPr lang="it-IT" sz="2200" dirty="0" smtClean="0"/>
              <a:t>Conquest </a:t>
            </a:r>
            <a:r>
              <a:rPr lang="it-IT" sz="2200" dirty="0"/>
              <a:t>of </a:t>
            </a:r>
            <a:r>
              <a:rPr lang="it-IT" sz="2200" dirty="0" err="1"/>
              <a:t>England</a:t>
            </a:r>
            <a:r>
              <a:rPr lang="it-IT" sz="2200" dirty="0"/>
              <a:t>. The White </a:t>
            </a:r>
            <a:r>
              <a:rPr lang="it-IT" sz="2200" dirty="0" err="1"/>
              <a:t>Tower</a:t>
            </a:r>
            <a:r>
              <a:rPr lang="it-IT" sz="2200" dirty="0"/>
              <a:t>, </a:t>
            </a:r>
            <a:r>
              <a:rPr lang="it-IT" sz="2200" dirty="0" err="1"/>
              <a:t>which</a:t>
            </a:r>
            <a:r>
              <a:rPr lang="it-IT" sz="2200" dirty="0"/>
              <a:t> </a:t>
            </a:r>
            <a:r>
              <a:rPr lang="it-IT" sz="2200" dirty="0" err="1"/>
              <a:t>gives</a:t>
            </a:r>
            <a:r>
              <a:rPr lang="it-IT" sz="2200" dirty="0"/>
              <a:t> </a:t>
            </a:r>
            <a:r>
              <a:rPr lang="it-IT" sz="2200" dirty="0" smtClean="0"/>
              <a:t>the </a:t>
            </a:r>
            <a:r>
              <a:rPr lang="it-IT" sz="2200" dirty="0" err="1"/>
              <a:t>entire</a:t>
            </a:r>
            <a:r>
              <a:rPr lang="it-IT" sz="2200" dirty="0"/>
              <a:t> </a:t>
            </a:r>
            <a:r>
              <a:rPr lang="it-IT" sz="2200" dirty="0" err="1"/>
              <a:t>castle</a:t>
            </a:r>
            <a:r>
              <a:rPr lang="it-IT" sz="2200" dirty="0"/>
              <a:t> </a:t>
            </a:r>
            <a:r>
              <a:rPr lang="it-IT" sz="2200" dirty="0" err="1"/>
              <a:t>its</a:t>
            </a:r>
            <a:r>
              <a:rPr lang="it-IT" sz="2200" dirty="0"/>
              <a:t> </a:t>
            </a:r>
            <a:r>
              <a:rPr lang="it-IT" sz="2200" dirty="0" err="1"/>
              <a:t>name</a:t>
            </a:r>
            <a:r>
              <a:rPr lang="it-IT" sz="2200" dirty="0"/>
              <a:t>, </a:t>
            </a:r>
            <a:r>
              <a:rPr lang="it-IT" sz="2200" dirty="0" err="1"/>
              <a:t>was</a:t>
            </a:r>
            <a:r>
              <a:rPr lang="it-IT" sz="2200" dirty="0"/>
              <a:t> </a:t>
            </a:r>
            <a:r>
              <a:rPr lang="it-IT" sz="2200" dirty="0" err="1"/>
              <a:t>built</a:t>
            </a:r>
            <a:r>
              <a:rPr lang="it-IT" sz="2200" dirty="0"/>
              <a:t> by William the </a:t>
            </a:r>
            <a:r>
              <a:rPr lang="it-IT" sz="2200" dirty="0" err="1" smtClean="0"/>
              <a:t>Conqueror</a:t>
            </a:r>
            <a:r>
              <a:rPr lang="it-IT" sz="2200" dirty="0" smtClean="0"/>
              <a:t> </a:t>
            </a:r>
            <a:r>
              <a:rPr lang="it-IT" sz="2200" dirty="0"/>
              <a:t>in 1078. </a:t>
            </a:r>
            <a:endParaRPr lang="it-IT" sz="2200" dirty="0" smtClean="0"/>
          </a:p>
          <a:p>
            <a:r>
              <a:rPr lang="it-IT" sz="2200" dirty="0" smtClean="0"/>
              <a:t>The </a:t>
            </a:r>
            <a:r>
              <a:rPr lang="it-IT" sz="2200" dirty="0" err="1"/>
              <a:t>castle</a:t>
            </a:r>
            <a:r>
              <a:rPr lang="it-IT" sz="2200" dirty="0"/>
              <a:t> </a:t>
            </a:r>
            <a:r>
              <a:rPr lang="it-IT" sz="2200" dirty="0" err="1"/>
              <a:t>was</a:t>
            </a:r>
            <a:r>
              <a:rPr lang="it-IT" sz="2200" dirty="0"/>
              <a:t> </a:t>
            </a:r>
            <a:r>
              <a:rPr lang="it-IT" sz="2200" dirty="0" err="1"/>
              <a:t>used</a:t>
            </a:r>
            <a:r>
              <a:rPr lang="it-IT" sz="2200" dirty="0"/>
              <a:t> </a:t>
            </a:r>
            <a:r>
              <a:rPr lang="it-IT" sz="2200" dirty="0" err="1"/>
              <a:t>as</a:t>
            </a:r>
            <a:r>
              <a:rPr lang="it-IT" sz="2200" dirty="0"/>
              <a:t> a </a:t>
            </a:r>
            <a:r>
              <a:rPr lang="it-IT" sz="2200" dirty="0" err="1"/>
              <a:t>prison</a:t>
            </a:r>
            <a:r>
              <a:rPr lang="it-IT" sz="2200" dirty="0"/>
              <a:t> </a:t>
            </a:r>
            <a:r>
              <a:rPr lang="it-IT" sz="2200" dirty="0" smtClean="0"/>
              <a:t>from </a:t>
            </a:r>
            <a:r>
              <a:rPr lang="it-IT" sz="2200" dirty="0"/>
              <a:t>1100 </a:t>
            </a:r>
            <a:r>
              <a:rPr lang="it-IT" sz="2200" dirty="0" err="1"/>
              <a:t>until</a:t>
            </a:r>
            <a:r>
              <a:rPr lang="it-IT" sz="2200" dirty="0"/>
              <a:t> 1952. </a:t>
            </a:r>
            <a:endParaRPr lang="it-IT" sz="2200" dirty="0" smtClean="0"/>
          </a:p>
          <a:p>
            <a:r>
              <a:rPr lang="it-IT" sz="2200" dirty="0" err="1" smtClean="0"/>
              <a:t>It</a:t>
            </a:r>
            <a:r>
              <a:rPr lang="it-IT" sz="2200" dirty="0" smtClean="0"/>
              <a:t> </a:t>
            </a:r>
            <a:r>
              <a:rPr lang="it-IT" sz="2200" dirty="0" err="1"/>
              <a:t>served</a:t>
            </a:r>
            <a:r>
              <a:rPr lang="it-IT" sz="2200" dirty="0"/>
              <a:t> </a:t>
            </a:r>
            <a:r>
              <a:rPr lang="it-IT" sz="2200" dirty="0" err="1"/>
              <a:t>as</a:t>
            </a:r>
            <a:r>
              <a:rPr lang="it-IT" sz="2200" dirty="0"/>
              <a:t> a </a:t>
            </a:r>
            <a:r>
              <a:rPr lang="it-IT" sz="2200" dirty="0" err="1"/>
              <a:t>royal</a:t>
            </a:r>
            <a:r>
              <a:rPr lang="it-IT" sz="2200" dirty="0"/>
              <a:t> residence. </a:t>
            </a:r>
            <a:r>
              <a:rPr lang="it-IT" sz="2200" dirty="0" err="1" smtClean="0"/>
              <a:t>As</a:t>
            </a:r>
            <a:r>
              <a:rPr lang="it-IT" sz="2200" dirty="0" smtClean="0"/>
              <a:t> </a:t>
            </a:r>
            <a:r>
              <a:rPr lang="it-IT" sz="2200" dirty="0"/>
              <a:t>a </a:t>
            </a:r>
            <a:r>
              <a:rPr lang="it-IT" sz="2200" dirty="0" err="1"/>
              <a:t>whole</a:t>
            </a:r>
            <a:r>
              <a:rPr lang="it-IT" sz="2200" dirty="0"/>
              <a:t>, the </a:t>
            </a:r>
            <a:r>
              <a:rPr lang="it-IT" sz="2200" dirty="0" err="1"/>
              <a:t>Tower</a:t>
            </a:r>
            <a:r>
              <a:rPr lang="it-IT" sz="2200" dirty="0"/>
              <a:t> </a:t>
            </a:r>
            <a:r>
              <a:rPr lang="it-IT" sz="2200" dirty="0" err="1"/>
              <a:t>is</a:t>
            </a:r>
            <a:r>
              <a:rPr lang="it-IT" sz="2200" dirty="0"/>
              <a:t> a </a:t>
            </a:r>
            <a:r>
              <a:rPr lang="it-IT" sz="2200" dirty="0" err="1"/>
              <a:t>complex</a:t>
            </a:r>
            <a:r>
              <a:rPr lang="it-IT" sz="2200" dirty="0"/>
              <a:t> of </a:t>
            </a:r>
            <a:r>
              <a:rPr lang="it-IT" sz="2200" dirty="0" err="1"/>
              <a:t>several</a:t>
            </a:r>
            <a:r>
              <a:rPr lang="it-IT" sz="2200" dirty="0"/>
              <a:t> </a:t>
            </a:r>
            <a:r>
              <a:rPr lang="it-IT" sz="2200" dirty="0" err="1" smtClean="0"/>
              <a:t>buildings</a:t>
            </a:r>
            <a:r>
              <a:rPr lang="it-IT" sz="2200" dirty="0" smtClean="0"/>
              <a:t> </a:t>
            </a:r>
            <a:r>
              <a:rPr lang="it-IT" sz="2200" dirty="0"/>
              <a:t>set </a:t>
            </a:r>
            <a:r>
              <a:rPr lang="it-IT" sz="2200" dirty="0" err="1"/>
              <a:t>within</a:t>
            </a:r>
            <a:r>
              <a:rPr lang="it-IT" sz="2200" dirty="0"/>
              <a:t> </a:t>
            </a:r>
            <a:r>
              <a:rPr lang="it-IT" sz="2200" dirty="0" err="1"/>
              <a:t>two</a:t>
            </a:r>
            <a:r>
              <a:rPr lang="it-IT" sz="2200" dirty="0"/>
              <a:t> </a:t>
            </a:r>
            <a:r>
              <a:rPr lang="it-IT" sz="2200" dirty="0" err="1"/>
              <a:t>concentric</a:t>
            </a:r>
            <a:r>
              <a:rPr lang="it-IT" sz="2200" dirty="0"/>
              <a:t> </a:t>
            </a:r>
            <a:r>
              <a:rPr lang="it-IT" sz="2200" dirty="0" err="1"/>
              <a:t>rings</a:t>
            </a:r>
            <a:r>
              <a:rPr lang="it-IT" sz="2200" dirty="0"/>
              <a:t> of </a:t>
            </a:r>
            <a:r>
              <a:rPr lang="it-IT" sz="2200" dirty="0" err="1" smtClean="0"/>
              <a:t>defensive</a:t>
            </a:r>
            <a:r>
              <a:rPr lang="it-IT" sz="2200" dirty="0" smtClean="0"/>
              <a:t> </a:t>
            </a:r>
            <a:r>
              <a:rPr lang="it-IT" sz="2200" dirty="0" err="1"/>
              <a:t>walls</a:t>
            </a:r>
            <a:r>
              <a:rPr lang="it-IT" sz="2200" dirty="0"/>
              <a:t> and a </a:t>
            </a:r>
            <a:r>
              <a:rPr lang="it-IT" sz="2200" dirty="0" err="1"/>
              <a:t>moat</a:t>
            </a:r>
            <a:r>
              <a:rPr lang="it-IT" sz="2200" dirty="0"/>
              <a:t>. </a:t>
            </a:r>
          </a:p>
          <a:p>
            <a:endParaRPr lang="it-IT" dirty="0"/>
          </a:p>
        </p:txBody>
      </p:sp>
      <p:sp>
        <p:nvSpPr>
          <p:cNvPr id="4" name="CasellaDiTesto 3"/>
          <p:cNvSpPr txBox="1"/>
          <p:nvPr/>
        </p:nvSpPr>
        <p:spPr>
          <a:xfrm>
            <a:off x="7269480" y="5934670"/>
            <a:ext cx="4922520" cy="923330"/>
          </a:xfrm>
          <a:prstGeom prst="rect">
            <a:avLst/>
          </a:prstGeom>
          <a:noFill/>
        </p:spPr>
        <p:txBody>
          <a:bodyPr wrap="square" rtlCol="0">
            <a:spAutoFit/>
          </a:bodyPr>
          <a:lstStyle/>
          <a:p>
            <a:r>
              <a:rPr lang="it-IT" b="1" dirty="0" smtClean="0"/>
              <a:t>Website</a:t>
            </a:r>
            <a:r>
              <a:rPr lang="it-IT" dirty="0" smtClean="0"/>
              <a:t>: </a:t>
            </a:r>
            <a:r>
              <a:rPr lang="it-IT" dirty="0"/>
              <a:t>http://</a:t>
            </a:r>
            <a:r>
              <a:rPr lang="it-IT" dirty="0" err="1"/>
              <a:t>www.hrp.org.uk</a:t>
            </a:r>
            <a:r>
              <a:rPr lang="it-IT" dirty="0"/>
              <a:t>/</a:t>
            </a:r>
            <a:r>
              <a:rPr lang="it-IT" dirty="0" err="1"/>
              <a:t>tower</a:t>
            </a:r>
            <a:r>
              <a:rPr lang="it-IT" dirty="0"/>
              <a:t>-of-</a:t>
            </a:r>
            <a:r>
              <a:rPr lang="it-IT" dirty="0" err="1"/>
              <a:t>london</a:t>
            </a:r>
            <a:r>
              <a:rPr lang="it-IT" dirty="0"/>
              <a:t>/</a:t>
            </a:r>
            <a:endParaRPr lang="it-IT" dirty="0" smtClean="0"/>
          </a:p>
          <a:p>
            <a:r>
              <a:rPr lang="en-US" b="1" dirty="0" smtClean="0"/>
              <a:t>Address</a:t>
            </a:r>
            <a:r>
              <a:rPr lang="en-US" dirty="0" smtClean="0"/>
              <a:t>:</a:t>
            </a:r>
            <a:r>
              <a:rPr lang="en-US" dirty="0"/>
              <a:t> </a:t>
            </a:r>
            <a:r>
              <a:rPr lang="en-US" dirty="0"/>
              <a:t>London EC3N 4AB, UK </a:t>
            </a:r>
            <a:endParaRPr lang="en-US" dirty="0" smtClean="0"/>
          </a:p>
          <a:p>
            <a:r>
              <a:rPr lang="it-IT" b="1" dirty="0" smtClean="0"/>
              <a:t>Tube </a:t>
            </a:r>
            <a:r>
              <a:rPr lang="it-IT" b="1" dirty="0" smtClean="0"/>
              <a:t>Station</a:t>
            </a:r>
            <a:r>
              <a:rPr lang="it-IT" b="1" dirty="0" smtClean="0"/>
              <a:t>: </a:t>
            </a:r>
            <a:r>
              <a:rPr lang="it-IT" dirty="0" err="1"/>
              <a:t>T</a:t>
            </a:r>
            <a:r>
              <a:rPr lang="it-IT" dirty="0" err="1" smtClean="0"/>
              <a:t>ower</a:t>
            </a:r>
            <a:r>
              <a:rPr lang="it-IT" dirty="0" smtClean="0"/>
              <a:t> </a:t>
            </a:r>
            <a:r>
              <a:rPr lang="it-IT" dirty="0"/>
              <a:t>Hill</a:t>
            </a:r>
            <a:endParaRPr lang="it-IT" dirty="0"/>
          </a:p>
        </p:txBody>
      </p:sp>
    </p:spTree>
    <p:extLst>
      <p:ext uri="{BB962C8B-B14F-4D97-AF65-F5344CB8AC3E}">
        <p14:creationId xmlns:p14="http://schemas.microsoft.com/office/powerpoint/2010/main" val="25514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369589"/>
            <a:ext cx="12192000" cy="920750"/>
          </a:xfrm>
        </p:spPr>
        <p:txBody>
          <a:bodyPr>
            <a:normAutofit/>
          </a:bodyPr>
          <a:lstStyle/>
          <a:p>
            <a:pPr algn="ctr"/>
            <a:r>
              <a:rPr lang="it-IT" sz="6000" b="1" dirty="0" smtClean="0">
                <a:solidFill>
                  <a:srgbClr val="FF0000"/>
                </a:solidFill>
                <a:latin typeface="Apple Chancery" charset="0"/>
                <a:ea typeface="Apple Chancery" charset="0"/>
                <a:cs typeface="Apple Chancery" charset="0"/>
              </a:rPr>
              <a:t>BUCKINGHAM PALACE</a:t>
            </a:r>
            <a:endParaRPr lang="it-IT" sz="6000" b="1"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392237"/>
            <a:ext cx="12192000" cy="4351338"/>
          </a:xfrm>
        </p:spPr>
        <p:txBody>
          <a:bodyPr>
            <a:normAutofit/>
          </a:bodyPr>
          <a:lstStyle/>
          <a:p>
            <a:pPr lvl="0"/>
            <a:r>
              <a:rPr lang="en-US" sz="2200" dirty="0"/>
              <a:t>It is the London residence and administrative headquarters of the reigning monarch of the United Kingdom.</a:t>
            </a:r>
            <a:endParaRPr lang="it-IT" sz="2200" dirty="0"/>
          </a:p>
          <a:p>
            <a:pPr lvl="0"/>
            <a:r>
              <a:rPr lang="en-US" sz="2200" dirty="0"/>
              <a:t>Located in the City of Westminster, the palace is often at the </a:t>
            </a:r>
            <a:r>
              <a:rPr lang="en-US" sz="2200" dirty="0" err="1"/>
              <a:t>centre</a:t>
            </a:r>
            <a:r>
              <a:rPr lang="en-US" sz="2200" dirty="0"/>
              <a:t> of state occasions and royal hospitality. </a:t>
            </a:r>
            <a:endParaRPr lang="it-IT" sz="2200" dirty="0"/>
          </a:p>
          <a:p>
            <a:pPr lvl="0"/>
            <a:r>
              <a:rPr lang="en-US" sz="2200" dirty="0"/>
              <a:t>It has been a focal point for the British people at times of national rejoicing and mourning. </a:t>
            </a:r>
            <a:endParaRPr lang="it-IT" sz="2200" dirty="0"/>
          </a:p>
          <a:p>
            <a:pPr lvl="0"/>
            <a:r>
              <a:rPr lang="en-US" sz="2200" dirty="0"/>
              <a:t>Every year some 50,000 invited guests are entertained at garden parties, receptions, audiences and banquets. The Garden Parties, usually three, are held in the summer, usually in </a:t>
            </a:r>
            <a:r>
              <a:rPr lang="en-US" sz="2200" dirty="0" smtClean="0"/>
              <a:t>July.</a:t>
            </a:r>
            <a:endParaRPr lang="it-IT" sz="2200" dirty="0" smtClean="0"/>
          </a:p>
          <a:p>
            <a:pPr marL="0" lvl="0" indent="0" algn="ctr">
              <a:buNone/>
            </a:pPr>
            <a:endParaRPr lang="en-US" sz="2200" b="1" dirty="0" smtClean="0"/>
          </a:p>
          <a:p>
            <a:pPr marL="0" lvl="0" indent="0" algn="ctr">
              <a:buNone/>
            </a:pPr>
            <a:r>
              <a:rPr lang="en-US" sz="2200" b="1" dirty="0" smtClean="0"/>
              <a:t>OPENED</a:t>
            </a:r>
            <a:r>
              <a:rPr lang="en-US" sz="2200" dirty="0"/>
              <a:t>: 1703      </a:t>
            </a:r>
            <a:r>
              <a:rPr lang="en-US" sz="2200" b="1" dirty="0"/>
              <a:t>HEIGHT</a:t>
            </a:r>
            <a:r>
              <a:rPr lang="en-US" sz="2200" dirty="0"/>
              <a:t>: 24 m   </a:t>
            </a:r>
            <a:br>
              <a:rPr lang="en-US" sz="2200" dirty="0"/>
            </a:br>
            <a:r>
              <a:rPr lang="en-US" sz="2200" b="1" dirty="0"/>
              <a:t>ARCHITECTURAL STYLE</a:t>
            </a:r>
            <a:r>
              <a:rPr lang="en-US" sz="2200" dirty="0"/>
              <a:t>: neoclassical architectural</a:t>
            </a:r>
            <a:r>
              <a:rPr lang="it-IT" sz="2200" dirty="0" smtClean="0">
                <a:effectLst/>
              </a:rPr>
              <a:t> </a:t>
            </a:r>
            <a:endParaRPr lang="it-IT" sz="2200" dirty="0"/>
          </a:p>
        </p:txBody>
      </p:sp>
      <p:sp>
        <p:nvSpPr>
          <p:cNvPr id="4" name="CasellaDiTesto 3"/>
          <p:cNvSpPr txBox="1"/>
          <p:nvPr/>
        </p:nvSpPr>
        <p:spPr>
          <a:xfrm>
            <a:off x="5243512" y="5845473"/>
            <a:ext cx="6948488" cy="923330"/>
          </a:xfrm>
          <a:prstGeom prst="rect">
            <a:avLst/>
          </a:prstGeom>
          <a:noFill/>
        </p:spPr>
        <p:txBody>
          <a:bodyPr wrap="square" rtlCol="0">
            <a:spAutoFit/>
          </a:bodyPr>
          <a:lstStyle/>
          <a:p>
            <a:r>
              <a:rPr lang="it-IT" b="1" dirty="0" smtClean="0"/>
              <a:t>Website</a:t>
            </a:r>
            <a:r>
              <a:rPr lang="it-IT" dirty="0" smtClean="0"/>
              <a:t>: </a:t>
            </a:r>
            <a:r>
              <a:rPr lang="en-US" sz="1400" dirty="0"/>
              <a:t>https://</a:t>
            </a:r>
            <a:r>
              <a:rPr lang="en-US" sz="1400" dirty="0" err="1"/>
              <a:t>www.royal.uk</a:t>
            </a:r>
            <a:r>
              <a:rPr lang="en-US" sz="1400" dirty="0"/>
              <a:t>/</a:t>
            </a:r>
            <a:r>
              <a:rPr lang="en-US" sz="1400" dirty="0" err="1"/>
              <a:t>search?tags</a:t>
            </a:r>
            <a:r>
              <a:rPr lang="en-US" sz="1400" dirty="0"/>
              <a:t>[0]=Buckingham%20Palace</a:t>
            </a:r>
            <a:r>
              <a:rPr lang="it-IT" sz="1400" dirty="0" smtClean="0">
                <a:effectLst/>
              </a:rPr>
              <a:t> </a:t>
            </a:r>
          </a:p>
          <a:p>
            <a:r>
              <a:rPr lang="en-US" b="1" dirty="0" smtClean="0"/>
              <a:t>Address</a:t>
            </a:r>
            <a:r>
              <a:rPr lang="en-US" dirty="0" smtClean="0"/>
              <a:t>: </a:t>
            </a:r>
            <a:r>
              <a:rPr lang="en-US" dirty="0"/>
              <a:t>London SW1A 1AA</a:t>
            </a:r>
            <a:endParaRPr lang="it-IT" dirty="0"/>
          </a:p>
          <a:p>
            <a:r>
              <a:rPr lang="it-IT" b="1" dirty="0" smtClean="0"/>
              <a:t>Tube Station: </a:t>
            </a:r>
            <a:r>
              <a:rPr lang="en-US" dirty="0"/>
              <a:t>Victoria, Green Park, St James’s Park or Hyde Park Corner</a:t>
            </a:r>
            <a:r>
              <a:rPr lang="it-IT" dirty="0" smtClean="0">
                <a:effectLst/>
              </a:rPr>
              <a:t> </a:t>
            </a:r>
            <a:endParaRPr lang="it-IT" dirty="0"/>
          </a:p>
        </p:txBody>
      </p:sp>
    </p:spTree>
    <p:extLst>
      <p:ext uri="{BB962C8B-B14F-4D97-AF65-F5344CB8AC3E}">
        <p14:creationId xmlns:p14="http://schemas.microsoft.com/office/powerpoint/2010/main" val="1214340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 y="342900"/>
            <a:ext cx="12192000" cy="1006475"/>
          </a:xfrm>
        </p:spPr>
        <p:txBody>
          <a:bodyPr>
            <a:normAutofit/>
          </a:bodyPr>
          <a:lstStyle/>
          <a:p>
            <a:pPr algn="ctr"/>
            <a:r>
              <a:rPr lang="it-IT" sz="6000" b="1" dirty="0" smtClean="0">
                <a:solidFill>
                  <a:srgbClr val="FF0000"/>
                </a:solidFill>
                <a:latin typeface="Apple Chancery" charset="0"/>
                <a:ea typeface="Apple Chancery" charset="0"/>
                <a:cs typeface="Apple Chancery" charset="0"/>
              </a:rPr>
              <a:t>NATIONAL GALLERY</a:t>
            </a:r>
            <a:endParaRPr lang="it-IT" sz="6000" b="1"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725612"/>
            <a:ext cx="12192000" cy="3617913"/>
          </a:xfrm>
        </p:spPr>
        <p:txBody>
          <a:bodyPr>
            <a:normAutofit/>
          </a:bodyPr>
          <a:lstStyle/>
          <a:p>
            <a:pPr lvl="0"/>
            <a:r>
              <a:rPr lang="it-IT" sz="2200" dirty="0" err="1"/>
              <a:t>It</a:t>
            </a:r>
            <a:r>
              <a:rPr lang="it-IT" sz="2200" dirty="0"/>
              <a:t> </a:t>
            </a:r>
            <a:r>
              <a:rPr lang="it-IT" sz="2200" dirty="0" err="1"/>
              <a:t>is</a:t>
            </a:r>
            <a:r>
              <a:rPr lang="it-IT" sz="2200" dirty="0"/>
              <a:t> an art </a:t>
            </a:r>
            <a:r>
              <a:rPr lang="it-IT" sz="2200" dirty="0" err="1"/>
              <a:t>museum</a:t>
            </a:r>
            <a:r>
              <a:rPr lang="it-IT" sz="2200" dirty="0"/>
              <a:t> in Trafalgar </a:t>
            </a:r>
            <a:r>
              <a:rPr lang="it-IT" sz="2200" dirty="0" err="1"/>
              <a:t>Square</a:t>
            </a:r>
            <a:r>
              <a:rPr lang="it-IT" sz="2200" dirty="0"/>
              <a:t> in the City of Westminster, in Central </a:t>
            </a:r>
            <a:r>
              <a:rPr lang="it-IT" sz="2200" dirty="0" err="1"/>
              <a:t>London</a:t>
            </a:r>
            <a:r>
              <a:rPr lang="it-IT" sz="2200" dirty="0"/>
              <a:t>. </a:t>
            </a:r>
          </a:p>
          <a:p>
            <a:pPr lvl="0"/>
            <a:r>
              <a:rPr lang="it-IT" sz="2200" dirty="0" err="1"/>
              <a:t>Founded</a:t>
            </a:r>
            <a:r>
              <a:rPr lang="it-IT" sz="2200" dirty="0"/>
              <a:t> in 1824; </a:t>
            </a:r>
          </a:p>
          <a:p>
            <a:pPr lvl="0"/>
            <a:r>
              <a:rPr lang="it-IT" sz="2200" dirty="0" err="1"/>
              <a:t>It</a:t>
            </a:r>
            <a:r>
              <a:rPr lang="it-IT" sz="2200" dirty="0"/>
              <a:t> </a:t>
            </a:r>
            <a:r>
              <a:rPr lang="it-IT" sz="2200" dirty="0" err="1"/>
              <a:t>houses</a:t>
            </a:r>
            <a:r>
              <a:rPr lang="it-IT" sz="2200" dirty="0"/>
              <a:t> a </a:t>
            </a:r>
            <a:r>
              <a:rPr lang="it-IT" sz="2200" dirty="0" err="1"/>
              <a:t>collection</a:t>
            </a:r>
            <a:r>
              <a:rPr lang="it-IT" sz="2200" dirty="0"/>
              <a:t> of over 2,300 </a:t>
            </a:r>
            <a:r>
              <a:rPr lang="it-IT" sz="2200" dirty="0" err="1"/>
              <a:t>paintings</a:t>
            </a:r>
            <a:r>
              <a:rPr lang="it-IT" sz="2200" dirty="0"/>
              <a:t> </a:t>
            </a:r>
            <a:r>
              <a:rPr lang="it-IT" sz="2200" dirty="0" err="1"/>
              <a:t>dating</a:t>
            </a:r>
            <a:r>
              <a:rPr lang="it-IT" sz="2200" dirty="0"/>
              <a:t> from the mid-13th </a:t>
            </a:r>
            <a:r>
              <a:rPr lang="it-IT" sz="2200" dirty="0" err="1"/>
              <a:t>century</a:t>
            </a:r>
            <a:r>
              <a:rPr lang="it-IT" sz="2200" dirty="0"/>
              <a:t> to 1900.</a:t>
            </a:r>
          </a:p>
          <a:p>
            <a:pPr lvl="0"/>
            <a:r>
              <a:rPr lang="it-IT" sz="2200" dirty="0" err="1"/>
              <a:t>It</a:t>
            </a:r>
            <a:r>
              <a:rPr lang="it-IT" sz="2200" dirty="0"/>
              <a:t> </a:t>
            </a:r>
            <a:r>
              <a:rPr lang="it-IT" sz="2200" dirty="0" err="1"/>
              <a:t>is</a:t>
            </a:r>
            <a:r>
              <a:rPr lang="it-IT" sz="2200" dirty="0"/>
              <a:t> an </a:t>
            </a:r>
            <a:r>
              <a:rPr lang="it-IT" sz="2200" dirty="0" err="1"/>
              <a:t>exempt</a:t>
            </a:r>
            <a:r>
              <a:rPr lang="it-IT" sz="2200" dirty="0"/>
              <a:t> charity, and a non-</a:t>
            </a:r>
            <a:r>
              <a:rPr lang="it-IT" sz="2200" dirty="0" err="1"/>
              <a:t>departmental</a:t>
            </a:r>
            <a:r>
              <a:rPr lang="it-IT" sz="2200" dirty="0"/>
              <a:t> public body of the </a:t>
            </a:r>
            <a:r>
              <a:rPr lang="it-IT" sz="2200" dirty="0" err="1"/>
              <a:t>Department</a:t>
            </a:r>
            <a:r>
              <a:rPr lang="it-IT" sz="2200" dirty="0"/>
              <a:t> for Culture, Media and Sport.</a:t>
            </a:r>
          </a:p>
          <a:p>
            <a:pPr lvl="0"/>
            <a:r>
              <a:rPr lang="it-IT" sz="2200" dirty="0" err="1"/>
              <a:t>Its</a:t>
            </a:r>
            <a:r>
              <a:rPr lang="it-IT" sz="2200" dirty="0"/>
              <a:t> </a:t>
            </a:r>
            <a:r>
              <a:rPr lang="it-IT" sz="2200" dirty="0" err="1"/>
              <a:t>collection</a:t>
            </a:r>
            <a:r>
              <a:rPr lang="it-IT" sz="2200" dirty="0"/>
              <a:t> </a:t>
            </a:r>
            <a:r>
              <a:rPr lang="it-IT" sz="2200" dirty="0" err="1"/>
              <a:t>belongs</a:t>
            </a:r>
            <a:r>
              <a:rPr lang="it-IT" sz="2200" dirty="0"/>
              <a:t> to the public of the </a:t>
            </a:r>
            <a:r>
              <a:rPr lang="it-IT" sz="2200" dirty="0" err="1"/>
              <a:t>United</a:t>
            </a:r>
            <a:r>
              <a:rPr lang="it-IT" sz="2200" dirty="0"/>
              <a:t> Kingdom and entry to the </a:t>
            </a:r>
            <a:r>
              <a:rPr lang="it-IT" sz="2200" dirty="0" err="1"/>
              <a:t>main</a:t>
            </a:r>
            <a:r>
              <a:rPr lang="it-IT" sz="2200" dirty="0"/>
              <a:t> </a:t>
            </a:r>
            <a:r>
              <a:rPr lang="it-IT" sz="2200" dirty="0" err="1"/>
              <a:t>collection</a:t>
            </a:r>
            <a:r>
              <a:rPr lang="it-IT" sz="2200" dirty="0"/>
              <a:t> </a:t>
            </a:r>
            <a:r>
              <a:rPr lang="it-IT" sz="2200" dirty="0" err="1"/>
              <a:t>is</a:t>
            </a:r>
            <a:r>
              <a:rPr lang="it-IT" sz="2200" dirty="0"/>
              <a:t> free of </a:t>
            </a:r>
            <a:r>
              <a:rPr lang="it-IT" sz="2200" dirty="0" err="1"/>
              <a:t>charge</a:t>
            </a:r>
            <a:r>
              <a:rPr lang="it-IT" sz="2200" dirty="0"/>
              <a:t>. </a:t>
            </a:r>
            <a:r>
              <a:rPr lang="it-IT" sz="2200" dirty="0" err="1"/>
              <a:t>It’s</a:t>
            </a:r>
            <a:r>
              <a:rPr lang="it-IT" sz="2200" dirty="0"/>
              <a:t> </a:t>
            </a:r>
            <a:r>
              <a:rPr lang="it-IT" sz="2200" dirty="0" err="1"/>
              <a:t>among</a:t>
            </a:r>
            <a:r>
              <a:rPr lang="it-IT" sz="2200" dirty="0"/>
              <a:t> the </a:t>
            </a:r>
            <a:r>
              <a:rPr lang="it-IT" sz="2200" dirty="0" err="1"/>
              <a:t>most</a:t>
            </a:r>
            <a:r>
              <a:rPr lang="it-IT" sz="2200" dirty="0"/>
              <a:t> </a:t>
            </a:r>
            <a:r>
              <a:rPr lang="it-IT" sz="2200" dirty="0" err="1"/>
              <a:t>visited</a:t>
            </a:r>
            <a:r>
              <a:rPr lang="it-IT" sz="2200" dirty="0"/>
              <a:t> art </a:t>
            </a:r>
            <a:r>
              <a:rPr lang="it-IT" sz="2200" dirty="0" err="1"/>
              <a:t>museums</a:t>
            </a:r>
            <a:r>
              <a:rPr lang="it-IT" sz="2200" dirty="0"/>
              <a:t> in the world, </a:t>
            </a:r>
            <a:r>
              <a:rPr lang="it-IT" sz="2200" dirty="0" err="1"/>
              <a:t>after</a:t>
            </a:r>
            <a:r>
              <a:rPr lang="it-IT" sz="2200" dirty="0"/>
              <a:t> the </a:t>
            </a:r>
            <a:r>
              <a:rPr lang="it-IT" sz="2200" dirty="0" err="1"/>
              <a:t>Musée</a:t>
            </a:r>
            <a:r>
              <a:rPr lang="it-IT" sz="2200" dirty="0"/>
              <a:t> </a:t>
            </a:r>
            <a:r>
              <a:rPr lang="it-IT" sz="2200" dirty="0" err="1"/>
              <a:t>du</a:t>
            </a:r>
            <a:r>
              <a:rPr lang="it-IT" sz="2200" dirty="0"/>
              <a:t> Louvre and the </a:t>
            </a:r>
            <a:r>
              <a:rPr lang="it-IT" sz="2200" dirty="0" err="1"/>
              <a:t>British</a:t>
            </a:r>
            <a:r>
              <a:rPr lang="it-IT" sz="2200" dirty="0"/>
              <a:t> </a:t>
            </a:r>
            <a:r>
              <a:rPr lang="it-IT" sz="2200" dirty="0" err="1"/>
              <a:t>Museum</a:t>
            </a:r>
            <a:r>
              <a:rPr lang="it-IT" sz="2200" dirty="0"/>
              <a:t>.</a:t>
            </a:r>
          </a:p>
          <a:p>
            <a:endParaRPr lang="it-IT" dirty="0"/>
          </a:p>
        </p:txBody>
      </p:sp>
      <p:sp>
        <p:nvSpPr>
          <p:cNvPr id="4" name="CasellaDiTesto 3"/>
          <p:cNvSpPr txBox="1"/>
          <p:nvPr/>
        </p:nvSpPr>
        <p:spPr>
          <a:xfrm>
            <a:off x="6100762" y="5845473"/>
            <a:ext cx="6091237" cy="923330"/>
          </a:xfrm>
          <a:prstGeom prst="rect">
            <a:avLst/>
          </a:prstGeom>
          <a:noFill/>
        </p:spPr>
        <p:txBody>
          <a:bodyPr wrap="square" rtlCol="0">
            <a:spAutoFit/>
          </a:bodyPr>
          <a:lstStyle/>
          <a:p>
            <a:r>
              <a:rPr lang="it-IT" b="1" dirty="0" smtClean="0"/>
              <a:t>Website</a:t>
            </a:r>
            <a:r>
              <a:rPr lang="it-IT" dirty="0" smtClean="0"/>
              <a:t>:</a:t>
            </a:r>
            <a:r>
              <a:rPr lang="it-IT" sz="1400" dirty="0"/>
              <a:t> </a:t>
            </a:r>
            <a:r>
              <a:rPr lang="it-IT" dirty="0"/>
              <a:t>http://</a:t>
            </a:r>
            <a:r>
              <a:rPr lang="it-IT" dirty="0" err="1"/>
              <a:t>www.nationalgallery.org.uk</a:t>
            </a:r>
            <a:r>
              <a:rPr lang="it-IT" dirty="0"/>
              <a:t>/ </a:t>
            </a:r>
            <a:endParaRPr lang="it-IT" dirty="0" smtClean="0">
              <a:effectLst/>
            </a:endParaRPr>
          </a:p>
          <a:p>
            <a:r>
              <a:rPr lang="en-US" b="1" dirty="0" smtClean="0"/>
              <a:t>Address</a:t>
            </a:r>
            <a:r>
              <a:rPr lang="en-US" dirty="0" smtClean="0"/>
              <a:t>: </a:t>
            </a:r>
            <a:r>
              <a:rPr lang="it-IT" dirty="0"/>
              <a:t>Trafalgar </a:t>
            </a:r>
            <a:r>
              <a:rPr lang="it-IT" dirty="0" err="1"/>
              <a:t>Square</a:t>
            </a:r>
            <a:r>
              <a:rPr lang="it-IT" dirty="0"/>
              <a:t>, </a:t>
            </a:r>
            <a:r>
              <a:rPr lang="it-IT" dirty="0" err="1"/>
              <a:t>London</a:t>
            </a:r>
            <a:r>
              <a:rPr lang="it-IT" dirty="0"/>
              <a:t> WC2N 5DN</a:t>
            </a:r>
          </a:p>
          <a:p>
            <a:r>
              <a:rPr lang="it-IT" b="1" dirty="0" smtClean="0"/>
              <a:t>Tube Station:</a:t>
            </a:r>
            <a:r>
              <a:rPr lang="it-IT" dirty="0"/>
              <a:t> </a:t>
            </a:r>
            <a:r>
              <a:rPr lang="it-IT" dirty="0" err="1"/>
              <a:t>Embankment</a:t>
            </a:r>
            <a:r>
              <a:rPr lang="it-IT" dirty="0"/>
              <a:t>, </a:t>
            </a:r>
            <a:r>
              <a:rPr lang="it-IT" dirty="0" err="1"/>
              <a:t>Charing</a:t>
            </a:r>
            <a:r>
              <a:rPr lang="it-IT" dirty="0"/>
              <a:t> Cross and Leicester </a:t>
            </a:r>
            <a:r>
              <a:rPr lang="it-IT" dirty="0" err="1" smtClean="0"/>
              <a:t>Square</a:t>
            </a:r>
            <a:endParaRPr lang="it-IT" dirty="0"/>
          </a:p>
        </p:txBody>
      </p:sp>
    </p:spTree>
    <p:extLst>
      <p:ext uri="{BB962C8B-B14F-4D97-AF65-F5344CB8AC3E}">
        <p14:creationId xmlns:p14="http://schemas.microsoft.com/office/powerpoint/2010/main" val="33870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6000" r="-1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479425"/>
            <a:ext cx="12192000" cy="1235075"/>
          </a:xfrm>
        </p:spPr>
        <p:txBody>
          <a:bodyPr>
            <a:normAutofit/>
          </a:bodyPr>
          <a:lstStyle/>
          <a:p>
            <a:pPr algn="ctr"/>
            <a:r>
              <a:rPr lang="it-IT" sz="6000" b="1" dirty="0" smtClean="0">
                <a:solidFill>
                  <a:srgbClr val="FF0000"/>
                </a:solidFill>
                <a:latin typeface="Apple Chancery" charset="0"/>
                <a:ea typeface="Apple Chancery" charset="0"/>
                <a:cs typeface="Apple Chancery" charset="0"/>
              </a:rPr>
              <a:t>BRITISH MUSEUM</a:t>
            </a:r>
            <a:endParaRPr lang="it-IT" sz="6000" b="1"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2225675"/>
            <a:ext cx="12192000" cy="2103438"/>
          </a:xfrm>
        </p:spPr>
        <p:txBody>
          <a:bodyPr>
            <a:normAutofit/>
          </a:bodyPr>
          <a:lstStyle/>
          <a:p>
            <a:pPr lvl="0"/>
            <a:r>
              <a:rPr lang="it-IT" sz="2200" dirty="0" err="1"/>
              <a:t>It</a:t>
            </a:r>
            <a:r>
              <a:rPr lang="it-IT" sz="2200" dirty="0"/>
              <a:t> </a:t>
            </a:r>
            <a:r>
              <a:rPr lang="it-IT" sz="2200" dirty="0" err="1"/>
              <a:t>is</a:t>
            </a:r>
            <a:r>
              <a:rPr lang="it-IT" sz="2200" dirty="0"/>
              <a:t> </a:t>
            </a:r>
            <a:r>
              <a:rPr lang="it-IT" sz="2200" dirty="0" err="1"/>
              <a:t>dedicated</a:t>
            </a:r>
            <a:r>
              <a:rPr lang="it-IT" sz="2200" dirty="0"/>
              <a:t> to human </a:t>
            </a:r>
            <a:r>
              <a:rPr lang="it-IT" sz="2200" dirty="0" err="1"/>
              <a:t>history</a:t>
            </a:r>
            <a:r>
              <a:rPr lang="it-IT" sz="2200" dirty="0"/>
              <a:t>, art and culture, and </a:t>
            </a:r>
            <a:r>
              <a:rPr lang="it-IT" sz="2200" dirty="0" err="1"/>
              <a:t>is</a:t>
            </a:r>
            <a:r>
              <a:rPr lang="it-IT" sz="2200" dirty="0"/>
              <a:t> </a:t>
            </a:r>
            <a:r>
              <a:rPr lang="it-IT" sz="2200" dirty="0" err="1"/>
              <a:t>located</a:t>
            </a:r>
            <a:r>
              <a:rPr lang="it-IT" sz="2200" dirty="0"/>
              <a:t> in the </a:t>
            </a:r>
            <a:r>
              <a:rPr lang="it-IT" sz="2200" dirty="0" err="1"/>
              <a:t>Bloomsbury</a:t>
            </a:r>
            <a:r>
              <a:rPr lang="it-IT" sz="2200" dirty="0"/>
              <a:t>. </a:t>
            </a:r>
          </a:p>
          <a:p>
            <a:pPr lvl="0"/>
            <a:r>
              <a:rPr lang="it-IT" sz="2200" dirty="0" err="1"/>
              <a:t>Its</a:t>
            </a:r>
            <a:r>
              <a:rPr lang="it-IT" sz="2200" dirty="0"/>
              <a:t> </a:t>
            </a:r>
            <a:r>
              <a:rPr lang="it-IT" sz="2200" dirty="0" err="1"/>
              <a:t>permanent</a:t>
            </a:r>
            <a:r>
              <a:rPr lang="it-IT" sz="2200" dirty="0"/>
              <a:t> </a:t>
            </a:r>
            <a:r>
              <a:rPr lang="it-IT" sz="2200" dirty="0" err="1"/>
              <a:t>collection</a:t>
            </a:r>
            <a:r>
              <a:rPr lang="it-IT" sz="2200" dirty="0"/>
              <a:t>, </a:t>
            </a:r>
            <a:r>
              <a:rPr lang="it-IT" sz="2200" dirty="0" err="1"/>
              <a:t>numbering</a:t>
            </a:r>
            <a:r>
              <a:rPr lang="it-IT" sz="2200" dirty="0"/>
              <a:t> some 8 </a:t>
            </a:r>
            <a:r>
              <a:rPr lang="it-IT" sz="2200" dirty="0" err="1"/>
              <a:t>million</a:t>
            </a:r>
            <a:r>
              <a:rPr lang="it-IT" sz="2200" dirty="0"/>
              <a:t> </a:t>
            </a:r>
            <a:r>
              <a:rPr lang="it-IT" sz="2200" dirty="0" err="1"/>
              <a:t>works</a:t>
            </a:r>
            <a:r>
              <a:rPr lang="it-IT" sz="2200" dirty="0"/>
              <a:t> </a:t>
            </a:r>
          </a:p>
          <a:p>
            <a:pPr lvl="0"/>
            <a:r>
              <a:rPr lang="it-IT" sz="2200" dirty="0" err="1"/>
              <a:t>It</a:t>
            </a:r>
            <a:r>
              <a:rPr lang="it-IT" sz="2200" dirty="0"/>
              <a:t> </a:t>
            </a:r>
            <a:r>
              <a:rPr lang="it-IT" sz="2200" dirty="0" err="1"/>
              <a:t>is</a:t>
            </a:r>
            <a:r>
              <a:rPr lang="it-IT" sz="2200" dirty="0"/>
              <a:t> </a:t>
            </a:r>
            <a:r>
              <a:rPr lang="it-IT" sz="2200" dirty="0" err="1"/>
              <a:t>among</a:t>
            </a:r>
            <a:r>
              <a:rPr lang="it-IT" sz="2200" dirty="0"/>
              <a:t> the </a:t>
            </a:r>
            <a:r>
              <a:rPr lang="it-IT" sz="2200" dirty="0" err="1"/>
              <a:t>largest</a:t>
            </a:r>
            <a:r>
              <a:rPr lang="it-IT" sz="2200" dirty="0"/>
              <a:t> and </a:t>
            </a:r>
            <a:r>
              <a:rPr lang="it-IT" sz="2200" dirty="0" err="1"/>
              <a:t>most</a:t>
            </a:r>
            <a:r>
              <a:rPr lang="it-IT" sz="2200" dirty="0"/>
              <a:t> </a:t>
            </a:r>
            <a:r>
              <a:rPr lang="it-IT" sz="2200" dirty="0" err="1"/>
              <a:t>comprehensive</a:t>
            </a:r>
            <a:r>
              <a:rPr lang="it-IT" sz="2200" dirty="0"/>
              <a:t> in </a:t>
            </a:r>
            <a:r>
              <a:rPr lang="it-IT" sz="2200" dirty="0" err="1"/>
              <a:t>existence</a:t>
            </a:r>
            <a:r>
              <a:rPr lang="it-IT" sz="2200" baseline="30000" dirty="0"/>
              <a:t> </a:t>
            </a:r>
            <a:r>
              <a:rPr lang="it-IT" sz="2200" dirty="0"/>
              <a:t>and </a:t>
            </a:r>
            <a:r>
              <a:rPr lang="it-IT" sz="2200" dirty="0" err="1"/>
              <a:t>originates</a:t>
            </a:r>
            <a:r>
              <a:rPr lang="it-IT" sz="2200" dirty="0"/>
              <a:t> from </a:t>
            </a:r>
            <a:r>
              <a:rPr lang="it-IT" sz="2200" dirty="0" err="1"/>
              <a:t>all</a:t>
            </a:r>
            <a:r>
              <a:rPr lang="it-IT" sz="2200" dirty="0"/>
              <a:t> </a:t>
            </a:r>
            <a:r>
              <a:rPr lang="it-IT" sz="2200" dirty="0" err="1"/>
              <a:t>continents</a:t>
            </a:r>
            <a:r>
              <a:rPr lang="it-IT" sz="2200" dirty="0"/>
              <a:t>, </a:t>
            </a:r>
            <a:r>
              <a:rPr lang="it-IT" sz="2200" dirty="0" err="1"/>
              <a:t>illustrating</a:t>
            </a:r>
            <a:r>
              <a:rPr lang="it-IT" sz="2200" dirty="0"/>
              <a:t> and </a:t>
            </a:r>
            <a:r>
              <a:rPr lang="it-IT" sz="2200" dirty="0" err="1"/>
              <a:t>documenting</a:t>
            </a:r>
            <a:r>
              <a:rPr lang="it-IT" sz="2200" dirty="0"/>
              <a:t> the story of human culture from </a:t>
            </a:r>
            <a:r>
              <a:rPr lang="it-IT" sz="2200" dirty="0" err="1"/>
              <a:t>its</a:t>
            </a:r>
            <a:r>
              <a:rPr lang="it-IT" sz="2200" dirty="0"/>
              <a:t> </a:t>
            </a:r>
            <a:r>
              <a:rPr lang="it-IT" sz="2200" dirty="0" err="1"/>
              <a:t>beginnings</a:t>
            </a:r>
            <a:r>
              <a:rPr lang="it-IT" sz="2200" dirty="0"/>
              <a:t> to the </a:t>
            </a:r>
            <a:r>
              <a:rPr lang="it-IT" sz="2200" dirty="0" err="1"/>
              <a:t>present</a:t>
            </a:r>
            <a:r>
              <a:rPr lang="it-IT" sz="2200" dirty="0"/>
              <a:t>.</a:t>
            </a:r>
          </a:p>
        </p:txBody>
      </p:sp>
      <p:sp>
        <p:nvSpPr>
          <p:cNvPr id="4" name="CasellaDiTesto 3"/>
          <p:cNvSpPr txBox="1"/>
          <p:nvPr/>
        </p:nvSpPr>
        <p:spPr>
          <a:xfrm>
            <a:off x="6100762" y="5845473"/>
            <a:ext cx="6091237" cy="923330"/>
          </a:xfrm>
          <a:prstGeom prst="rect">
            <a:avLst/>
          </a:prstGeom>
          <a:noFill/>
        </p:spPr>
        <p:txBody>
          <a:bodyPr wrap="square" rtlCol="0">
            <a:spAutoFit/>
          </a:bodyPr>
          <a:lstStyle/>
          <a:p>
            <a:r>
              <a:rPr lang="it-IT" b="1" dirty="0" smtClean="0"/>
              <a:t>Website</a:t>
            </a:r>
            <a:r>
              <a:rPr lang="it-IT" dirty="0" smtClean="0"/>
              <a:t>:</a:t>
            </a:r>
            <a:r>
              <a:rPr lang="it-IT" sz="1400" dirty="0"/>
              <a:t> </a:t>
            </a:r>
            <a:r>
              <a:rPr lang="it-IT" dirty="0"/>
              <a:t>http://</a:t>
            </a:r>
            <a:r>
              <a:rPr lang="it-IT" dirty="0" err="1"/>
              <a:t>www.britishmuseum.org</a:t>
            </a:r>
            <a:r>
              <a:rPr lang="it-IT" dirty="0"/>
              <a:t>/ </a:t>
            </a:r>
            <a:endParaRPr lang="it-IT" dirty="0" smtClean="0"/>
          </a:p>
          <a:p>
            <a:r>
              <a:rPr lang="en-US" b="1" dirty="0" smtClean="0"/>
              <a:t>Address</a:t>
            </a:r>
            <a:r>
              <a:rPr lang="en-US" dirty="0" smtClean="0"/>
              <a:t>: </a:t>
            </a:r>
            <a:r>
              <a:rPr lang="it-IT" dirty="0"/>
              <a:t>Great Russell St, </a:t>
            </a:r>
            <a:r>
              <a:rPr lang="it-IT" dirty="0" err="1"/>
              <a:t>London</a:t>
            </a:r>
            <a:r>
              <a:rPr lang="it-IT" dirty="0"/>
              <a:t> WC1B </a:t>
            </a:r>
            <a:r>
              <a:rPr lang="it-IT" dirty="0" smtClean="0"/>
              <a:t>3DG</a:t>
            </a:r>
            <a:endParaRPr lang="en-US" dirty="0" smtClean="0"/>
          </a:p>
          <a:p>
            <a:r>
              <a:rPr lang="it-IT" b="1" dirty="0" smtClean="0"/>
              <a:t>Tube Station: </a:t>
            </a:r>
            <a:r>
              <a:rPr lang="it-IT" dirty="0"/>
              <a:t>Tottenham Court Road, </a:t>
            </a:r>
            <a:r>
              <a:rPr lang="it-IT" dirty="0" err="1" smtClean="0"/>
              <a:t>Holborn</a:t>
            </a:r>
            <a:r>
              <a:rPr lang="it-IT" dirty="0"/>
              <a:t>, Russell </a:t>
            </a:r>
            <a:r>
              <a:rPr lang="it-IT" dirty="0" err="1"/>
              <a:t>Square</a:t>
            </a:r>
            <a:r>
              <a:rPr lang="it-IT" dirty="0"/>
              <a:t> </a:t>
            </a:r>
          </a:p>
        </p:txBody>
      </p:sp>
    </p:spTree>
    <p:extLst>
      <p:ext uri="{BB962C8B-B14F-4D97-AF65-F5344CB8AC3E}">
        <p14:creationId xmlns:p14="http://schemas.microsoft.com/office/powerpoint/2010/main" val="1809839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 r="-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68288"/>
            <a:ext cx="12192000" cy="1171575"/>
          </a:xfrm>
        </p:spPr>
        <p:txBody>
          <a:bodyPr>
            <a:noAutofit/>
          </a:bodyPr>
          <a:lstStyle/>
          <a:p>
            <a:pPr algn="ctr"/>
            <a:r>
              <a:rPr lang="it-IT" sz="5600" b="1" dirty="0">
                <a:solidFill>
                  <a:srgbClr val="FF0000"/>
                </a:solidFill>
                <a:latin typeface="Apple Chancery" charset="0"/>
                <a:ea typeface="Apple Chancery" charset="0"/>
                <a:cs typeface="Apple Chancery" charset="0"/>
              </a:rPr>
              <a:t>NATIONAL PORTRAIT GALLERY</a:t>
            </a:r>
            <a:endParaRPr lang="it-IT" sz="5600"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539876"/>
            <a:ext cx="12192000" cy="3475038"/>
          </a:xfrm>
        </p:spPr>
        <p:txBody>
          <a:bodyPr>
            <a:normAutofit/>
          </a:bodyPr>
          <a:lstStyle/>
          <a:p>
            <a:pPr lvl="0"/>
            <a:r>
              <a:rPr lang="it-IT" sz="2200" dirty="0" err="1"/>
              <a:t>It</a:t>
            </a:r>
            <a:r>
              <a:rPr lang="it-IT" sz="2200" dirty="0"/>
              <a:t> </a:t>
            </a:r>
            <a:r>
              <a:rPr lang="it-IT" sz="2200" dirty="0" err="1"/>
              <a:t>is</a:t>
            </a:r>
            <a:r>
              <a:rPr lang="it-IT" sz="2200" dirty="0"/>
              <a:t> an art </a:t>
            </a:r>
            <a:r>
              <a:rPr lang="it-IT" sz="2200" dirty="0" err="1"/>
              <a:t>gallery</a:t>
            </a:r>
            <a:r>
              <a:rPr lang="it-IT" sz="2200" dirty="0"/>
              <a:t> in </a:t>
            </a:r>
            <a:r>
              <a:rPr lang="it-IT" sz="2200" dirty="0" err="1"/>
              <a:t>London</a:t>
            </a:r>
            <a:r>
              <a:rPr lang="it-IT" sz="2200" dirty="0"/>
              <a:t> </a:t>
            </a:r>
            <a:r>
              <a:rPr lang="it-IT" sz="2200" dirty="0" err="1"/>
              <a:t>housing</a:t>
            </a:r>
            <a:r>
              <a:rPr lang="it-IT" sz="2200" dirty="0"/>
              <a:t> a </a:t>
            </a:r>
            <a:r>
              <a:rPr lang="it-IT" sz="2200" dirty="0" err="1"/>
              <a:t>collection</a:t>
            </a:r>
            <a:r>
              <a:rPr lang="it-IT" sz="2200" dirty="0"/>
              <a:t> of </a:t>
            </a:r>
            <a:r>
              <a:rPr lang="it-IT" sz="2200" dirty="0" err="1"/>
              <a:t>portraits</a:t>
            </a:r>
            <a:r>
              <a:rPr lang="it-IT" sz="2200" dirty="0"/>
              <a:t> of </a:t>
            </a:r>
            <a:r>
              <a:rPr lang="it-IT" sz="2200" dirty="0" err="1"/>
              <a:t>historically</a:t>
            </a:r>
            <a:r>
              <a:rPr lang="it-IT" sz="2200" dirty="0"/>
              <a:t> </a:t>
            </a:r>
            <a:r>
              <a:rPr lang="it-IT" sz="2200" dirty="0" err="1"/>
              <a:t>important</a:t>
            </a:r>
            <a:r>
              <a:rPr lang="it-IT" sz="2200" dirty="0"/>
              <a:t> and </a:t>
            </a:r>
            <a:r>
              <a:rPr lang="it-IT" sz="2200" dirty="0" err="1"/>
              <a:t>famous</a:t>
            </a:r>
            <a:r>
              <a:rPr lang="it-IT" sz="2200" dirty="0"/>
              <a:t> </a:t>
            </a:r>
            <a:r>
              <a:rPr lang="it-IT" sz="2200" dirty="0" err="1"/>
              <a:t>British</a:t>
            </a:r>
            <a:r>
              <a:rPr lang="it-IT" sz="2200" dirty="0"/>
              <a:t> </a:t>
            </a:r>
            <a:r>
              <a:rPr lang="it-IT" sz="2200" dirty="0" err="1"/>
              <a:t>people</a:t>
            </a:r>
            <a:r>
              <a:rPr lang="it-IT" sz="2200" dirty="0"/>
              <a:t>. </a:t>
            </a:r>
          </a:p>
          <a:p>
            <a:pPr lvl="0"/>
            <a:r>
              <a:rPr lang="it-IT" sz="2200" dirty="0" err="1"/>
              <a:t>It</a:t>
            </a:r>
            <a:r>
              <a:rPr lang="it-IT" sz="2200" dirty="0"/>
              <a:t> </a:t>
            </a:r>
            <a:r>
              <a:rPr lang="it-IT" sz="2200" dirty="0" err="1"/>
              <a:t>was</a:t>
            </a:r>
            <a:r>
              <a:rPr lang="it-IT" sz="2200" dirty="0"/>
              <a:t> the first </a:t>
            </a:r>
            <a:r>
              <a:rPr lang="it-IT" sz="2200" dirty="0" err="1"/>
              <a:t>portrait</a:t>
            </a:r>
            <a:r>
              <a:rPr lang="it-IT" sz="2200" dirty="0"/>
              <a:t> </a:t>
            </a:r>
            <a:r>
              <a:rPr lang="it-IT" sz="2200" dirty="0" err="1"/>
              <a:t>gallery</a:t>
            </a:r>
            <a:r>
              <a:rPr lang="it-IT" sz="2200" dirty="0"/>
              <a:t> in the world </a:t>
            </a:r>
            <a:r>
              <a:rPr lang="it-IT" sz="2200" dirty="0" err="1"/>
              <a:t>when</a:t>
            </a:r>
            <a:r>
              <a:rPr lang="it-IT" sz="2200" dirty="0"/>
              <a:t> </a:t>
            </a:r>
            <a:r>
              <a:rPr lang="it-IT" sz="2200" dirty="0" err="1"/>
              <a:t>it</a:t>
            </a:r>
            <a:r>
              <a:rPr lang="it-IT" sz="2200" dirty="0"/>
              <a:t> </a:t>
            </a:r>
            <a:r>
              <a:rPr lang="it-IT" sz="2200" dirty="0" err="1"/>
              <a:t>opened</a:t>
            </a:r>
            <a:r>
              <a:rPr lang="it-IT" sz="2200" dirty="0"/>
              <a:t> in 1856. The </a:t>
            </a:r>
            <a:r>
              <a:rPr lang="it-IT" sz="2200" dirty="0" err="1"/>
              <a:t>gallery</a:t>
            </a:r>
            <a:r>
              <a:rPr lang="it-IT" sz="2200" dirty="0"/>
              <a:t> </a:t>
            </a:r>
            <a:r>
              <a:rPr lang="it-IT" sz="2200" dirty="0" err="1"/>
              <a:t>moved</a:t>
            </a:r>
            <a:r>
              <a:rPr lang="it-IT" sz="2200" dirty="0"/>
              <a:t> in 1896 to </a:t>
            </a:r>
            <a:r>
              <a:rPr lang="it-IT" sz="2200" dirty="0" err="1"/>
              <a:t>its</a:t>
            </a:r>
            <a:r>
              <a:rPr lang="it-IT" sz="2200" dirty="0"/>
              <a:t> </a:t>
            </a:r>
            <a:r>
              <a:rPr lang="it-IT" sz="2200" dirty="0" err="1"/>
              <a:t>current</a:t>
            </a:r>
            <a:r>
              <a:rPr lang="it-IT" sz="2200" dirty="0"/>
              <a:t> site </a:t>
            </a:r>
            <a:r>
              <a:rPr lang="it-IT" sz="2200" dirty="0" err="1"/>
              <a:t>at</a:t>
            </a:r>
            <a:r>
              <a:rPr lang="it-IT" sz="2200" dirty="0"/>
              <a:t> St </a:t>
            </a:r>
            <a:r>
              <a:rPr lang="it-IT" sz="2200" dirty="0" err="1"/>
              <a:t>Martin's</a:t>
            </a:r>
            <a:r>
              <a:rPr lang="it-IT" sz="2200" dirty="0"/>
              <a:t> </a:t>
            </a:r>
            <a:r>
              <a:rPr lang="it-IT" sz="2200" dirty="0" err="1"/>
              <a:t>Place</a:t>
            </a:r>
            <a:r>
              <a:rPr lang="it-IT" sz="2200" dirty="0"/>
              <a:t>, off Trafalgar </a:t>
            </a:r>
            <a:r>
              <a:rPr lang="it-IT" sz="2200" dirty="0" err="1"/>
              <a:t>Square</a:t>
            </a:r>
            <a:r>
              <a:rPr lang="it-IT" sz="2200" dirty="0"/>
              <a:t>, and </a:t>
            </a:r>
            <a:r>
              <a:rPr lang="it-IT" sz="2200" dirty="0" err="1"/>
              <a:t>adjoining</a:t>
            </a:r>
            <a:r>
              <a:rPr lang="it-IT" sz="2200" dirty="0"/>
              <a:t> the National Gallery. </a:t>
            </a:r>
          </a:p>
          <a:p>
            <a:pPr lvl="0"/>
            <a:r>
              <a:rPr lang="it-IT" sz="2200" dirty="0" err="1"/>
              <a:t>It</a:t>
            </a:r>
            <a:r>
              <a:rPr lang="it-IT" sz="2200" dirty="0"/>
              <a:t> </a:t>
            </a:r>
            <a:r>
              <a:rPr lang="it-IT" sz="2200" dirty="0" err="1"/>
              <a:t>has</a:t>
            </a:r>
            <a:r>
              <a:rPr lang="it-IT" sz="2200" dirty="0"/>
              <a:t> </a:t>
            </a:r>
            <a:r>
              <a:rPr lang="it-IT" sz="2200" dirty="0" err="1"/>
              <a:t>been</a:t>
            </a:r>
            <a:r>
              <a:rPr lang="it-IT" sz="2200" dirty="0"/>
              <a:t> </a:t>
            </a:r>
            <a:r>
              <a:rPr lang="it-IT" sz="2200" dirty="0" err="1"/>
              <a:t>expanded</a:t>
            </a:r>
            <a:r>
              <a:rPr lang="it-IT" sz="2200" dirty="0"/>
              <a:t> </a:t>
            </a:r>
            <a:r>
              <a:rPr lang="it-IT" sz="2200" dirty="0" err="1"/>
              <a:t>twice</a:t>
            </a:r>
            <a:r>
              <a:rPr lang="it-IT" sz="2200" dirty="0"/>
              <a:t> </a:t>
            </a:r>
            <a:r>
              <a:rPr lang="it-IT" sz="2200" dirty="0" err="1"/>
              <a:t>since</a:t>
            </a:r>
            <a:r>
              <a:rPr lang="it-IT" sz="2200" dirty="0"/>
              <a:t> </a:t>
            </a:r>
            <a:r>
              <a:rPr lang="it-IT" sz="2200" dirty="0" err="1"/>
              <a:t>then</a:t>
            </a:r>
            <a:r>
              <a:rPr lang="it-IT" sz="2200" dirty="0"/>
              <a:t>. The National </a:t>
            </a:r>
            <a:r>
              <a:rPr lang="it-IT" sz="2200" dirty="0" err="1"/>
              <a:t>Portrait</a:t>
            </a:r>
            <a:r>
              <a:rPr lang="it-IT" sz="2200" dirty="0"/>
              <a:t> Gallery </a:t>
            </a:r>
            <a:r>
              <a:rPr lang="it-IT" sz="2200" dirty="0" err="1"/>
              <a:t>also</a:t>
            </a:r>
            <a:r>
              <a:rPr lang="it-IT" sz="2200" dirty="0"/>
              <a:t> </a:t>
            </a:r>
            <a:r>
              <a:rPr lang="it-IT" sz="2200" dirty="0" err="1"/>
              <a:t>has</a:t>
            </a:r>
            <a:r>
              <a:rPr lang="it-IT" sz="2200" dirty="0"/>
              <a:t> </a:t>
            </a:r>
            <a:r>
              <a:rPr lang="it-IT" sz="2200" dirty="0" err="1"/>
              <a:t>three</a:t>
            </a:r>
            <a:r>
              <a:rPr lang="it-IT" sz="2200" dirty="0"/>
              <a:t> </a:t>
            </a:r>
            <a:r>
              <a:rPr lang="it-IT" sz="2200" dirty="0" err="1"/>
              <a:t>regional</a:t>
            </a:r>
            <a:r>
              <a:rPr lang="it-IT" sz="2200" dirty="0"/>
              <a:t> </a:t>
            </a:r>
            <a:r>
              <a:rPr lang="it-IT" sz="2200" dirty="0" err="1"/>
              <a:t>outposts</a:t>
            </a:r>
            <a:r>
              <a:rPr lang="it-IT" sz="2200" dirty="0"/>
              <a:t> </a:t>
            </a:r>
            <a:r>
              <a:rPr lang="it-IT" sz="2200" dirty="0" err="1"/>
              <a:t>at</a:t>
            </a:r>
            <a:r>
              <a:rPr lang="it-IT" sz="2200" dirty="0"/>
              <a:t> </a:t>
            </a:r>
            <a:r>
              <a:rPr lang="it-IT" sz="2200" dirty="0" err="1"/>
              <a:t>Beningbrough</a:t>
            </a:r>
            <a:r>
              <a:rPr lang="it-IT" sz="2200" dirty="0"/>
              <a:t> Hall, </a:t>
            </a:r>
            <a:r>
              <a:rPr lang="it-IT" sz="2200" dirty="0" err="1"/>
              <a:t>Bodelwyddan</a:t>
            </a:r>
            <a:r>
              <a:rPr lang="it-IT" sz="2200" dirty="0"/>
              <a:t> </a:t>
            </a:r>
            <a:r>
              <a:rPr lang="it-IT" sz="2200" dirty="0" err="1"/>
              <a:t>Castle</a:t>
            </a:r>
            <a:r>
              <a:rPr lang="it-IT" sz="2200" dirty="0"/>
              <a:t> and </a:t>
            </a:r>
            <a:r>
              <a:rPr lang="it-IT" sz="2200" dirty="0" err="1"/>
              <a:t>Montacute</a:t>
            </a:r>
            <a:r>
              <a:rPr lang="it-IT" sz="2200" dirty="0"/>
              <a:t> House. </a:t>
            </a:r>
            <a:r>
              <a:rPr lang="it-IT" sz="2200" dirty="0" err="1"/>
              <a:t>It</a:t>
            </a:r>
            <a:r>
              <a:rPr lang="it-IT" sz="2200" dirty="0"/>
              <a:t> </a:t>
            </a:r>
            <a:r>
              <a:rPr lang="it-IT" sz="2200" dirty="0" err="1"/>
              <a:t>is</a:t>
            </a:r>
            <a:r>
              <a:rPr lang="it-IT" sz="2200" dirty="0"/>
              <a:t> </a:t>
            </a:r>
            <a:r>
              <a:rPr lang="it-IT" sz="2200" dirty="0" err="1"/>
              <a:t>unconnected</a:t>
            </a:r>
            <a:r>
              <a:rPr lang="it-IT" sz="2200" dirty="0"/>
              <a:t> to the </a:t>
            </a:r>
            <a:r>
              <a:rPr lang="it-IT" sz="2200" dirty="0" err="1"/>
              <a:t>Scottish</a:t>
            </a:r>
            <a:r>
              <a:rPr lang="it-IT" sz="2200" dirty="0"/>
              <a:t> National </a:t>
            </a:r>
            <a:r>
              <a:rPr lang="it-IT" sz="2200" dirty="0" err="1"/>
              <a:t>Portrait</a:t>
            </a:r>
            <a:r>
              <a:rPr lang="it-IT" sz="2200" dirty="0"/>
              <a:t> Gallery in </a:t>
            </a:r>
            <a:r>
              <a:rPr lang="it-IT" sz="2200" dirty="0" err="1"/>
              <a:t>Edinburgh</a:t>
            </a:r>
            <a:r>
              <a:rPr lang="it-IT" sz="2200" dirty="0"/>
              <a:t>, with </a:t>
            </a:r>
            <a:r>
              <a:rPr lang="it-IT" sz="2200" dirty="0" err="1"/>
              <a:t>which</a:t>
            </a:r>
            <a:r>
              <a:rPr lang="it-IT" sz="2200" dirty="0"/>
              <a:t> </a:t>
            </a:r>
            <a:r>
              <a:rPr lang="it-IT" sz="2200" dirty="0" err="1"/>
              <a:t>its</a:t>
            </a:r>
            <a:r>
              <a:rPr lang="it-IT" sz="2200" dirty="0"/>
              <a:t> </a:t>
            </a:r>
            <a:r>
              <a:rPr lang="it-IT" sz="2200" dirty="0" err="1"/>
              <a:t>remit</a:t>
            </a:r>
            <a:r>
              <a:rPr lang="it-IT" sz="2200" dirty="0"/>
              <a:t> </a:t>
            </a:r>
            <a:r>
              <a:rPr lang="it-IT" sz="2200" dirty="0" err="1"/>
              <a:t>overlaps</a:t>
            </a:r>
            <a:r>
              <a:rPr lang="it-IT" sz="2200" dirty="0"/>
              <a:t>. </a:t>
            </a:r>
          </a:p>
          <a:p>
            <a:pPr lvl="0"/>
            <a:r>
              <a:rPr lang="it-IT" sz="2200" dirty="0"/>
              <a:t>The </a:t>
            </a:r>
            <a:r>
              <a:rPr lang="it-IT" sz="2200" dirty="0" err="1"/>
              <a:t>gallery</a:t>
            </a:r>
            <a:r>
              <a:rPr lang="it-IT" sz="2200" dirty="0"/>
              <a:t> </a:t>
            </a:r>
            <a:r>
              <a:rPr lang="it-IT" sz="2200" dirty="0" err="1"/>
              <a:t>is</a:t>
            </a:r>
            <a:r>
              <a:rPr lang="it-IT" sz="2200" dirty="0"/>
              <a:t> a non-</a:t>
            </a:r>
            <a:r>
              <a:rPr lang="it-IT" sz="2200" dirty="0" err="1"/>
              <a:t>departmental</a:t>
            </a:r>
            <a:r>
              <a:rPr lang="it-IT" sz="2200" dirty="0"/>
              <a:t> public body </a:t>
            </a:r>
            <a:r>
              <a:rPr lang="it-IT" sz="2200" dirty="0" err="1"/>
              <a:t>sponsored</a:t>
            </a:r>
            <a:r>
              <a:rPr lang="it-IT" sz="2200" dirty="0"/>
              <a:t> by the </a:t>
            </a:r>
            <a:r>
              <a:rPr lang="it-IT" sz="2200" dirty="0" err="1"/>
              <a:t>Department</a:t>
            </a:r>
            <a:r>
              <a:rPr lang="it-IT" sz="2200" dirty="0"/>
              <a:t> for Culture, Media and Sport.</a:t>
            </a:r>
          </a:p>
          <a:p>
            <a:endParaRPr lang="it-IT" dirty="0"/>
          </a:p>
        </p:txBody>
      </p:sp>
      <p:sp>
        <p:nvSpPr>
          <p:cNvPr id="4" name="CasellaDiTesto 3"/>
          <p:cNvSpPr txBox="1"/>
          <p:nvPr/>
        </p:nvSpPr>
        <p:spPr>
          <a:xfrm>
            <a:off x="8827757" y="6124675"/>
            <a:ext cx="4514850" cy="646331"/>
          </a:xfrm>
          <a:prstGeom prst="rect">
            <a:avLst/>
          </a:prstGeom>
          <a:noFill/>
        </p:spPr>
        <p:txBody>
          <a:bodyPr wrap="square" rtlCol="0">
            <a:spAutoFit/>
          </a:bodyPr>
          <a:lstStyle/>
          <a:p>
            <a:r>
              <a:rPr lang="it-IT" b="1" dirty="0" smtClean="0"/>
              <a:t>Website</a:t>
            </a:r>
            <a:r>
              <a:rPr lang="it-IT" dirty="0" smtClean="0"/>
              <a:t>: </a:t>
            </a:r>
            <a:r>
              <a:rPr lang="it-IT" dirty="0"/>
              <a:t>http://</a:t>
            </a:r>
            <a:r>
              <a:rPr lang="it-IT" dirty="0" err="1"/>
              <a:t>www.npg.org.uk</a:t>
            </a:r>
            <a:r>
              <a:rPr lang="it-IT" dirty="0"/>
              <a:t>/ </a:t>
            </a:r>
            <a:endParaRPr lang="it-IT" dirty="0" smtClean="0">
              <a:effectLst/>
            </a:endParaRPr>
          </a:p>
          <a:p>
            <a:r>
              <a:rPr lang="en-US" b="1" dirty="0" smtClean="0"/>
              <a:t>Address</a:t>
            </a:r>
            <a:r>
              <a:rPr lang="en-US" dirty="0" smtClean="0"/>
              <a:t>: </a:t>
            </a:r>
            <a:r>
              <a:rPr lang="it-IT" dirty="0"/>
              <a:t>St. </a:t>
            </a:r>
            <a:r>
              <a:rPr lang="it-IT" dirty="0" err="1"/>
              <a:t>Martin's</a:t>
            </a:r>
            <a:r>
              <a:rPr lang="it-IT" dirty="0"/>
              <a:t> </a:t>
            </a:r>
            <a:r>
              <a:rPr lang="it-IT" dirty="0" err="1" smtClean="0"/>
              <a:t>Place</a:t>
            </a:r>
            <a:endParaRPr lang="it-IT" dirty="0"/>
          </a:p>
        </p:txBody>
      </p:sp>
    </p:spTree>
    <p:extLst>
      <p:ext uri="{BB962C8B-B14F-4D97-AF65-F5344CB8AC3E}">
        <p14:creationId xmlns:p14="http://schemas.microsoft.com/office/powerpoint/2010/main" val="1134038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484923"/>
            <a:ext cx="12192000" cy="1106488"/>
          </a:xfrm>
        </p:spPr>
        <p:txBody>
          <a:bodyPr>
            <a:normAutofit/>
          </a:bodyPr>
          <a:lstStyle/>
          <a:p>
            <a:r>
              <a:rPr lang="it-IT" sz="6000" b="1" dirty="0">
                <a:solidFill>
                  <a:srgbClr val="FF0000"/>
                </a:solidFill>
                <a:latin typeface="Apple Chancery" charset="0"/>
                <a:ea typeface="Apple Chancery" charset="0"/>
                <a:cs typeface="Apple Chancery" charset="0"/>
              </a:rPr>
              <a:t>NATURAL HISTORY MUSEUM</a:t>
            </a:r>
            <a:endParaRPr lang="it-IT" sz="6000" dirty="0">
              <a:solidFill>
                <a:srgbClr val="FF0000"/>
              </a:solidFill>
              <a:latin typeface="Apple Chancery" charset="0"/>
              <a:ea typeface="Apple Chancery" charset="0"/>
              <a:cs typeface="Apple Chancery" charset="0"/>
            </a:endParaRPr>
          </a:p>
        </p:txBody>
      </p:sp>
      <p:sp>
        <p:nvSpPr>
          <p:cNvPr id="3" name="Segnaposto contenuto 2"/>
          <p:cNvSpPr>
            <a:spLocks noGrp="1"/>
          </p:cNvSpPr>
          <p:nvPr>
            <p:ph idx="1"/>
          </p:nvPr>
        </p:nvSpPr>
        <p:spPr>
          <a:xfrm>
            <a:off x="0" y="1898918"/>
            <a:ext cx="12192000" cy="3175001"/>
          </a:xfrm>
        </p:spPr>
        <p:txBody>
          <a:bodyPr/>
          <a:lstStyle/>
          <a:p>
            <a:pPr lvl="0"/>
            <a:r>
              <a:rPr lang="it-IT" sz="2200" dirty="0" err="1"/>
              <a:t>It</a:t>
            </a:r>
            <a:r>
              <a:rPr lang="it-IT" sz="2200" dirty="0"/>
              <a:t> </a:t>
            </a:r>
            <a:r>
              <a:rPr lang="it-IT" sz="2200" dirty="0" err="1"/>
              <a:t>is</a:t>
            </a:r>
            <a:r>
              <a:rPr lang="it-IT" sz="2200" dirty="0"/>
              <a:t> a </a:t>
            </a:r>
            <a:r>
              <a:rPr lang="it-IT" sz="2200" dirty="0" err="1"/>
              <a:t>museum</a:t>
            </a:r>
            <a:r>
              <a:rPr lang="it-IT" sz="2200" dirty="0"/>
              <a:t> of </a:t>
            </a:r>
            <a:r>
              <a:rPr lang="it-IT" sz="2200" dirty="0" err="1"/>
              <a:t>natural</a:t>
            </a:r>
            <a:r>
              <a:rPr lang="it-IT" sz="2200" dirty="0"/>
              <a:t> </a:t>
            </a:r>
            <a:r>
              <a:rPr lang="it-IT" sz="2200" dirty="0" err="1"/>
              <a:t>history</a:t>
            </a:r>
            <a:r>
              <a:rPr lang="it-IT" sz="2200" dirty="0"/>
              <a:t> </a:t>
            </a:r>
            <a:r>
              <a:rPr lang="it-IT" sz="2200" dirty="0" err="1"/>
              <a:t>that</a:t>
            </a:r>
            <a:r>
              <a:rPr lang="it-IT" sz="2200" dirty="0"/>
              <a:t> </a:t>
            </a:r>
            <a:r>
              <a:rPr lang="it-IT" sz="2200" dirty="0" err="1"/>
              <a:t>exhibits</a:t>
            </a:r>
            <a:r>
              <a:rPr lang="it-IT" sz="2200" dirty="0"/>
              <a:t> a </a:t>
            </a:r>
            <a:r>
              <a:rPr lang="it-IT" sz="2200" dirty="0" err="1"/>
              <a:t>vast</a:t>
            </a:r>
            <a:r>
              <a:rPr lang="it-IT" sz="2200" dirty="0"/>
              <a:t> </a:t>
            </a:r>
            <a:r>
              <a:rPr lang="it-IT" sz="2200" dirty="0" err="1"/>
              <a:t>range</a:t>
            </a:r>
            <a:r>
              <a:rPr lang="it-IT" sz="2200" dirty="0"/>
              <a:t> of </a:t>
            </a:r>
            <a:r>
              <a:rPr lang="it-IT" sz="2200" dirty="0" err="1"/>
              <a:t>specimens</a:t>
            </a:r>
            <a:r>
              <a:rPr lang="it-IT" sz="2200" dirty="0"/>
              <a:t> from </a:t>
            </a:r>
            <a:r>
              <a:rPr lang="it-IT" sz="2200" dirty="0" err="1"/>
              <a:t>various</a:t>
            </a:r>
            <a:r>
              <a:rPr lang="it-IT" sz="2200" dirty="0"/>
              <a:t> </a:t>
            </a:r>
            <a:r>
              <a:rPr lang="it-IT" sz="2200" dirty="0" err="1"/>
              <a:t>segments</a:t>
            </a:r>
            <a:r>
              <a:rPr lang="it-IT" sz="2200" dirty="0"/>
              <a:t> of </a:t>
            </a:r>
            <a:r>
              <a:rPr lang="it-IT" sz="2200" dirty="0" err="1"/>
              <a:t>natural</a:t>
            </a:r>
            <a:r>
              <a:rPr lang="it-IT" sz="2200" dirty="0"/>
              <a:t> </a:t>
            </a:r>
            <a:r>
              <a:rPr lang="it-IT" sz="2200" dirty="0" err="1"/>
              <a:t>history</a:t>
            </a:r>
            <a:r>
              <a:rPr lang="it-IT" sz="2200" dirty="0"/>
              <a:t>. </a:t>
            </a:r>
          </a:p>
          <a:p>
            <a:pPr lvl="0"/>
            <a:r>
              <a:rPr lang="it-IT" sz="2200" dirty="0" err="1"/>
              <a:t>It</a:t>
            </a:r>
            <a:r>
              <a:rPr lang="it-IT" sz="2200" dirty="0"/>
              <a:t> </a:t>
            </a:r>
            <a:r>
              <a:rPr lang="it-IT" sz="2200" dirty="0" err="1"/>
              <a:t>is</a:t>
            </a:r>
            <a:r>
              <a:rPr lang="it-IT" sz="2200" dirty="0"/>
              <a:t> </a:t>
            </a:r>
            <a:r>
              <a:rPr lang="it-IT" sz="2200" dirty="0" err="1"/>
              <a:t>one</a:t>
            </a:r>
            <a:r>
              <a:rPr lang="it-IT" sz="2200" dirty="0"/>
              <a:t> of </a:t>
            </a:r>
            <a:r>
              <a:rPr lang="it-IT" sz="2200" dirty="0" err="1"/>
              <a:t>three</a:t>
            </a:r>
            <a:r>
              <a:rPr lang="it-IT" sz="2200" dirty="0"/>
              <a:t> major </a:t>
            </a:r>
            <a:r>
              <a:rPr lang="it-IT" sz="2200" dirty="0" err="1"/>
              <a:t>museums</a:t>
            </a:r>
            <a:r>
              <a:rPr lang="it-IT" sz="2200" dirty="0"/>
              <a:t> on </a:t>
            </a:r>
            <a:r>
              <a:rPr lang="it-IT" sz="2200" dirty="0" err="1"/>
              <a:t>Exhibition</a:t>
            </a:r>
            <a:r>
              <a:rPr lang="it-IT" sz="2200" dirty="0"/>
              <a:t> Road in South Kensington, the </a:t>
            </a:r>
            <a:r>
              <a:rPr lang="it-IT" sz="2200" dirty="0" err="1"/>
              <a:t>others</a:t>
            </a:r>
            <a:r>
              <a:rPr lang="it-IT" sz="2200" dirty="0"/>
              <a:t> </a:t>
            </a:r>
            <a:r>
              <a:rPr lang="it-IT" sz="2200" dirty="0" err="1"/>
              <a:t>being</a:t>
            </a:r>
            <a:r>
              <a:rPr lang="it-IT" sz="2200" dirty="0"/>
              <a:t> the Science </a:t>
            </a:r>
            <a:r>
              <a:rPr lang="it-IT" sz="2200" dirty="0" err="1"/>
              <a:t>Museum</a:t>
            </a:r>
            <a:r>
              <a:rPr lang="it-IT" sz="2200" dirty="0"/>
              <a:t> and the Victoria and Albert </a:t>
            </a:r>
            <a:r>
              <a:rPr lang="it-IT" sz="2200" dirty="0" err="1"/>
              <a:t>Museum</a:t>
            </a:r>
            <a:r>
              <a:rPr lang="it-IT" sz="2200" dirty="0"/>
              <a:t>. The Natural </a:t>
            </a:r>
            <a:r>
              <a:rPr lang="it-IT" sz="2200" dirty="0" err="1"/>
              <a:t>History</a:t>
            </a:r>
            <a:r>
              <a:rPr lang="it-IT" sz="2200" dirty="0"/>
              <a:t> </a:t>
            </a:r>
            <a:r>
              <a:rPr lang="it-IT" sz="2200" dirty="0" err="1"/>
              <a:t>Museum's</a:t>
            </a:r>
            <a:r>
              <a:rPr lang="it-IT" sz="2200" dirty="0"/>
              <a:t> </a:t>
            </a:r>
            <a:r>
              <a:rPr lang="it-IT" sz="2200" dirty="0" err="1"/>
              <a:t>main</a:t>
            </a:r>
            <a:r>
              <a:rPr lang="it-IT" sz="2200" dirty="0"/>
              <a:t> </a:t>
            </a:r>
            <a:r>
              <a:rPr lang="it-IT" sz="2200" dirty="0" err="1"/>
              <a:t>frontage</a:t>
            </a:r>
            <a:r>
              <a:rPr lang="it-IT" sz="2200" dirty="0"/>
              <a:t>, </a:t>
            </a:r>
            <a:r>
              <a:rPr lang="it-IT" sz="2200" dirty="0" err="1"/>
              <a:t>however</a:t>
            </a:r>
            <a:r>
              <a:rPr lang="it-IT" sz="2200" dirty="0"/>
              <a:t>, </a:t>
            </a:r>
            <a:r>
              <a:rPr lang="it-IT" sz="2200" dirty="0" err="1"/>
              <a:t>is</a:t>
            </a:r>
            <a:r>
              <a:rPr lang="it-IT" sz="2200" dirty="0"/>
              <a:t> on </a:t>
            </a:r>
            <a:r>
              <a:rPr lang="it-IT" sz="2200" dirty="0" err="1"/>
              <a:t>Cromwell</a:t>
            </a:r>
            <a:r>
              <a:rPr lang="it-IT" sz="2200" dirty="0"/>
              <a:t> Road.</a:t>
            </a:r>
          </a:p>
          <a:p>
            <a:pPr lvl="0"/>
            <a:r>
              <a:rPr lang="it-IT" sz="2200" dirty="0"/>
              <a:t>The </a:t>
            </a:r>
            <a:r>
              <a:rPr lang="it-IT" sz="2200" dirty="0" err="1"/>
              <a:t>museum</a:t>
            </a:r>
            <a:r>
              <a:rPr lang="it-IT" sz="2200" dirty="0"/>
              <a:t> </a:t>
            </a:r>
            <a:r>
              <a:rPr lang="it-IT" sz="2200" dirty="0" err="1"/>
              <a:t>is</a:t>
            </a:r>
            <a:r>
              <a:rPr lang="it-IT" sz="2200" dirty="0"/>
              <a:t> home to life and </a:t>
            </a:r>
            <a:r>
              <a:rPr lang="it-IT" sz="2200" dirty="0" err="1"/>
              <a:t>earth</a:t>
            </a:r>
            <a:r>
              <a:rPr lang="it-IT" sz="2200" dirty="0"/>
              <a:t> science </a:t>
            </a:r>
            <a:r>
              <a:rPr lang="it-IT" sz="2200" dirty="0" err="1"/>
              <a:t>specimens</a:t>
            </a:r>
            <a:r>
              <a:rPr lang="it-IT" sz="2200" dirty="0"/>
              <a:t> </a:t>
            </a:r>
            <a:r>
              <a:rPr lang="it-IT" sz="2200" dirty="0" err="1"/>
              <a:t>comprising</a:t>
            </a:r>
            <a:r>
              <a:rPr lang="it-IT" sz="2200" dirty="0"/>
              <a:t> some 80 </a:t>
            </a:r>
            <a:r>
              <a:rPr lang="it-IT" sz="2200" dirty="0" err="1"/>
              <a:t>million</a:t>
            </a:r>
            <a:r>
              <a:rPr lang="it-IT" sz="2200" dirty="0"/>
              <a:t> </a:t>
            </a:r>
            <a:r>
              <a:rPr lang="it-IT" sz="2200" dirty="0" err="1"/>
              <a:t>items</a:t>
            </a:r>
            <a:r>
              <a:rPr lang="it-IT" sz="2200" dirty="0"/>
              <a:t> </a:t>
            </a:r>
            <a:r>
              <a:rPr lang="it-IT" sz="2200" dirty="0" err="1"/>
              <a:t>within</a:t>
            </a:r>
            <a:r>
              <a:rPr lang="it-IT" sz="2200" dirty="0"/>
              <a:t> </a:t>
            </a:r>
            <a:r>
              <a:rPr lang="it-IT" sz="2200" dirty="0" err="1"/>
              <a:t>five</a:t>
            </a:r>
            <a:r>
              <a:rPr lang="it-IT" sz="2200" dirty="0"/>
              <a:t> </a:t>
            </a:r>
            <a:r>
              <a:rPr lang="it-IT" sz="2200" dirty="0" err="1"/>
              <a:t>main</a:t>
            </a:r>
            <a:r>
              <a:rPr lang="it-IT" sz="2200" dirty="0"/>
              <a:t> </a:t>
            </a:r>
            <a:r>
              <a:rPr lang="it-IT" sz="2200" dirty="0" err="1"/>
              <a:t>collections</a:t>
            </a:r>
            <a:r>
              <a:rPr lang="it-IT" sz="2200" dirty="0"/>
              <a:t>: </a:t>
            </a:r>
            <a:r>
              <a:rPr lang="it-IT" sz="2200" dirty="0" err="1"/>
              <a:t>botany</a:t>
            </a:r>
            <a:r>
              <a:rPr lang="it-IT" sz="2200" dirty="0"/>
              <a:t>, </a:t>
            </a:r>
            <a:r>
              <a:rPr lang="it-IT" sz="2200" dirty="0" err="1"/>
              <a:t>entomology</a:t>
            </a:r>
            <a:r>
              <a:rPr lang="it-IT" sz="2200" dirty="0"/>
              <a:t>, </a:t>
            </a:r>
            <a:r>
              <a:rPr lang="it-IT" sz="2200" dirty="0" err="1"/>
              <a:t>mineralogy</a:t>
            </a:r>
            <a:r>
              <a:rPr lang="it-IT" sz="2200" dirty="0"/>
              <a:t>, </a:t>
            </a:r>
            <a:r>
              <a:rPr lang="it-IT" sz="2200" dirty="0" err="1"/>
              <a:t>paleontology</a:t>
            </a:r>
            <a:r>
              <a:rPr lang="it-IT" sz="2200" dirty="0"/>
              <a:t> and </a:t>
            </a:r>
            <a:r>
              <a:rPr lang="it-IT" sz="2200" dirty="0" err="1"/>
              <a:t>zoology</a:t>
            </a:r>
            <a:r>
              <a:rPr lang="it-IT" sz="2200" dirty="0"/>
              <a:t>.</a:t>
            </a:r>
          </a:p>
          <a:p>
            <a:endParaRPr lang="it-IT" dirty="0"/>
          </a:p>
        </p:txBody>
      </p:sp>
      <p:sp>
        <p:nvSpPr>
          <p:cNvPr id="4" name="CasellaDiTesto 3"/>
          <p:cNvSpPr txBox="1"/>
          <p:nvPr/>
        </p:nvSpPr>
        <p:spPr>
          <a:xfrm>
            <a:off x="8091487" y="5934670"/>
            <a:ext cx="4514850" cy="923330"/>
          </a:xfrm>
          <a:prstGeom prst="rect">
            <a:avLst/>
          </a:prstGeom>
          <a:noFill/>
        </p:spPr>
        <p:txBody>
          <a:bodyPr wrap="square" rtlCol="0">
            <a:spAutoFit/>
          </a:bodyPr>
          <a:lstStyle/>
          <a:p>
            <a:r>
              <a:rPr lang="it-IT" b="1" dirty="0" smtClean="0"/>
              <a:t>Website</a:t>
            </a:r>
            <a:r>
              <a:rPr lang="it-IT" dirty="0" smtClean="0"/>
              <a:t>: </a:t>
            </a:r>
            <a:r>
              <a:rPr lang="it-IT" dirty="0"/>
              <a:t>http://</a:t>
            </a:r>
            <a:r>
              <a:rPr lang="it-IT" dirty="0" err="1"/>
              <a:t>www.nhm.ac.uk</a:t>
            </a:r>
            <a:r>
              <a:rPr lang="it-IT" dirty="0"/>
              <a:t>/ </a:t>
            </a:r>
            <a:endParaRPr lang="it-IT" dirty="0" smtClean="0">
              <a:effectLst/>
            </a:endParaRPr>
          </a:p>
          <a:p>
            <a:r>
              <a:rPr lang="en-US" b="1" dirty="0" smtClean="0"/>
              <a:t>Address</a:t>
            </a:r>
            <a:r>
              <a:rPr lang="en-US" dirty="0" smtClean="0"/>
              <a:t>: </a:t>
            </a:r>
            <a:r>
              <a:rPr lang="it-IT" dirty="0" err="1"/>
              <a:t>Cromwell</a:t>
            </a:r>
            <a:r>
              <a:rPr lang="it-IT" dirty="0"/>
              <a:t> </a:t>
            </a:r>
            <a:r>
              <a:rPr lang="it-IT" dirty="0" err="1"/>
              <a:t>Rd</a:t>
            </a:r>
            <a:r>
              <a:rPr lang="it-IT" dirty="0"/>
              <a:t>, </a:t>
            </a:r>
            <a:r>
              <a:rPr lang="it-IT" dirty="0" err="1"/>
              <a:t>London</a:t>
            </a:r>
            <a:r>
              <a:rPr lang="it-IT" dirty="0"/>
              <a:t> SW7 </a:t>
            </a:r>
            <a:r>
              <a:rPr lang="it-IT" dirty="0" smtClean="0"/>
              <a:t>5BD</a:t>
            </a:r>
            <a:endParaRPr lang="en-US" dirty="0" smtClean="0"/>
          </a:p>
          <a:p>
            <a:r>
              <a:rPr lang="it-IT" b="1" dirty="0" smtClean="0"/>
              <a:t>Tube Station: </a:t>
            </a:r>
            <a:r>
              <a:rPr lang="it-IT" dirty="0" smtClean="0"/>
              <a:t>South Kensington </a:t>
            </a:r>
            <a:endParaRPr lang="it-IT" dirty="0"/>
          </a:p>
        </p:txBody>
      </p:sp>
    </p:spTree>
    <p:extLst>
      <p:ext uri="{BB962C8B-B14F-4D97-AF65-F5344CB8AC3E}">
        <p14:creationId xmlns:p14="http://schemas.microsoft.com/office/powerpoint/2010/main" val="862945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5000" r="-1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407988"/>
            <a:ext cx="12192000" cy="1006475"/>
          </a:xfrm>
        </p:spPr>
        <p:txBody>
          <a:bodyPr>
            <a:noAutofit/>
          </a:bodyPr>
          <a:lstStyle/>
          <a:p>
            <a:pPr algn="ctr"/>
            <a:r>
              <a:rPr lang="it-IT" sz="5800" b="1" dirty="0">
                <a:solidFill>
                  <a:srgbClr val="FF0000"/>
                </a:solidFill>
                <a:latin typeface="Apple Chancery" charset="0"/>
                <a:ea typeface="Apple Chancery" charset="0"/>
                <a:cs typeface="Apple Chancery" charset="0"/>
              </a:rPr>
              <a:t>VICTORIA &amp; ALBERT MUSEUM</a:t>
            </a:r>
            <a:r>
              <a:rPr lang="it-IT" sz="5800" dirty="0">
                <a:solidFill>
                  <a:srgbClr val="FF0000"/>
                </a:solidFill>
                <a:latin typeface="Apple Chancery" charset="0"/>
                <a:ea typeface="Apple Chancery" charset="0"/>
                <a:cs typeface="Apple Chancery" charset="0"/>
              </a:rPr>
              <a:t> </a:t>
            </a:r>
          </a:p>
        </p:txBody>
      </p:sp>
      <p:sp>
        <p:nvSpPr>
          <p:cNvPr id="3" name="Segnaposto contenuto 2"/>
          <p:cNvSpPr>
            <a:spLocks noGrp="1"/>
          </p:cNvSpPr>
          <p:nvPr>
            <p:ph idx="1"/>
          </p:nvPr>
        </p:nvSpPr>
        <p:spPr>
          <a:xfrm>
            <a:off x="0" y="1611312"/>
            <a:ext cx="12192000" cy="3846513"/>
          </a:xfrm>
        </p:spPr>
        <p:txBody>
          <a:bodyPr>
            <a:normAutofit/>
          </a:bodyPr>
          <a:lstStyle/>
          <a:p>
            <a:pPr lvl="0"/>
            <a:r>
              <a:rPr lang="it-IT" sz="2200" dirty="0" err="1"/>
              <a:t>It</a:t>
            </a:r>
            <a:r>
              <a:rPr lang="it-IT" sz="2200" dirty="0"/>
              <a:t> </a:t>
            </a:r>
            <a:r>
              <a:rPr lang="it-IT" sz="2200" dirty="0" err="1"/>
              <a:t>is</a:t>
            </a:r>
            <a:r>
              <a:rPr lang="it-IT" sz="2200" dirty="0"/>
              <a:t> </a:t>
            </a:r>
            <a:r>
              <a:rPr lang="it-IT" sz="2200" dirty="0" err="1"/>
              <a:t>often</a:t>
            </a:r>
            <a:r>
              <a:rPr lang="it-IT" sz="2200" dirty="0"/>
              <a:t> </a:t>
            </a:r>
            <a:r>
              <a:rPr lang="it-IT" sz="2200" dirty="0" err="1"/>
              <a:t>abbreviated</a:t>
            </a:r>
            <a:r>
              <a:rPr lang="it-IT" sz="2200" dirty="0"/>
              <a:t> </a:t>
            </a:r>
            <a:r>
              <a:rPr lang="it-IT" sz="2200" dirty="0" err="1"/>
              <a:t>as</a:t>
            </a:r>
            <a:r>
              <a:rPr lang="it-IT" sz="2200" dirty="0"/>
              <a:t> the </a:t>
            </a:r>
            <a:r>
              <a:rPr lang="it-IT" sz="2200" b="1" dirty="0"/>
              <a:t>V&amp;A</a:t>
            </a:r>
            <a:endParaRPr lang="it-IT" sz="2200" dirty="0"/>
          </a:p>
          <a:p>
            <a:pPr lvl="0"/>
            <a:r>
              <a:rPr lang="it-IT" sz="2200" dirty="0" err="1"/>
              <a:t>It</a:t>
            </a:r>
            <a:r>
              <a:rPr lang="it-IT" sz="2200" dirty="0"/>
              <a:t> </a:t>
            </a:r>
            <a:r>
              <a:rPr lang="it-IT" sz="2200" dirty="0" err="1"/>
              <a:t>is</a:t>
            </a:r>
            <a:r>
              <a:rPr lang="it-IT" sz="2200" dirty="0"/>
              <a:t> the </a:t>
            </a:r>
            <a:r>
              <a:rPr lang="it-IT" sz="2200" dirty="0" err="1"/>
              <a:t>world's</a:t>
            </a:r>
            <a:r>
              <a:rPr lang="it-IT" sz="2200" dirty="0"/>
              <a:t> </a:t>
            </a:r>
            <a:r>
              <a:rPr lang="it-IT" sz="2200" dirty="0" err="1"/>
              <a:t>largest</a:t>
            </a:r>
            <a:r>
              <a:rPr lang="it-IT" sz="2200" dirty="0"/>
              <a:t> </a:t>
            </a:r>
            <a:r>
              <a:rPr lang="it-IT" sz="2200" dirty="0" err="1"/>
              <a:t>museum</a:t>
            </a:r>
            <a:r>
              <a:rPr lang="it-IT" sz="2200" dirty="0"/>
              <a:t> of decorative </a:t>
            </a:r>
            <a:r>
              <a:rPr lang="it-IT" sz="2200" dirty="0" err="1"/>
              <a:t>arts</a:t>
            </a:r>
            <a:r>
              <a:rPr lang="it-IT" sz="2200" dirty="0"/>
              <a:t> and design, </a:t>
            </a:r>
            <a:r>
              <a:rPr lang="it-IT" sz="2200" dirty="0" err="1"/>
              <a:t>housing</a:t>
            </a:r>
            <a:r>
              <a:rPr lang="it-IT" sz="2200" dirty="0"/>
              <a:t> a </a:t>
            </a:r>
            <a:r>
              <a:rPr lang="it-IT" sz="2200" dirty="0" err="1"/>
              <a:t>permanent</a:t>
            </a:r>
            <a:r>
              <a:rPr lang="it-IT" sz="2200" dirty="0"/>
              <a:t> </a:t>
            </a:r>
            <a:r>
              <a:rPr lang="it-IT" sz="2200" dirty="0" err="1"/>
              <a:t>collection</a:t>
            </a:r>
            <a:r>
              <a:rPr lang="it-IT" sz="2200" dirty="0"/>
              <a:t> of over 4.5 </a:t>
            </a:r>
            <a:r>
              <a:rPr lang="it-IT" sz="2200" dirty="0" err="1"/>
              <a:t>million</a:t>
            </a:r>
            <a:r>
              <a:rPr lang="it-IT" sz="2200" dirty="0"/>
              <a:t> </a:t>
            </a:r>
            <a:r>
              <a:rPr lang="it-IT" sz="2200" dirty="0" err="1"/>
              <a:t>objects</a:t>
            </a:r>
            <a:r>
              <a:rPr lang="it-IT" sz="2200" dirty="0"/>
              <a:t>. </a:t>
            </a:r>
          </a:p>
          <a:p>
            <a:pPr lvl="0"/>
            <a:r>
              <a:rPr lang="it-IT" sz="2200" dirty="0" err="1"/>
              <a:t>It</a:t>
            </a:r>
            <a:r>
              <a:rPr lang="it-IT" sz="2200" dirty="0"/>
              <a:t> </a:t>
            </a:r>
            <a:r>
              <a:rPr lang="it-IT" sz="2200" dirty="0" err="1"/>
              <a:t>was</a:t>
            </a:r>
            <a:r>
              <a:rPr lang="it-IT" sz="2200" dirty="0"/>
              <a:t> </a:t>
            </a:r>
            <a:r>
              <a:rPr lang="it-IT" sz="2200" dirty="0" err="1"/>
              <a:t>founded</a:t>
            </a:r>
            <a:r>
              <a:rPr lang="it-IT" sz="2200" dirty="0"/>
              <a:t> in 1852 and </a:t>
            </a:r>
            <a:r>
              <a:rPr lang="it-IT" sz="2200" dirty="0" err="1"/>
              <a:t>named</a:t>
            </a:r>
            <a:r>
              <a:rPr lang="it-IT" sz="2200" dirty="0"/>
              <a:t> </a:t>
            </a:r>
            <a:r>
              <a:rPr lang="it-IT" sz="2200" dirty="0" err="1"/>
              <a:t>after</a:t>
            </a:r>
            <a:r>
              <a:rPr lang="it-IT" sz="2200" dirty="0"/>
              <a:t> Queen Victoria and Prince Albert. </a:t>
            </a:r>
          </a:p>
          <a:p>
            <a:pPr lvl="0"/>
            <a:r>
              <a:rPr lang="it-IT" sz="2200" dirty="0"/>
              <a:t>The V&amp;A </a:t>
            </a:r>
            <a:r>
              <a:rPr lang="it-IT" sz="2200" dirty="0" err="1"/>
              <a:t>is</a:t>
            </a:r>
            <a:r>
              <a:rPr lang="it-IT" sz="2200" dirty="0"/>
              <a:t> </a:t>
            </a:r>
            <a:r>
              <a:rPr lang="it-IT" sz="2200" dirty="0" err="1"/>
              <a:t>located</a:t>
            </a:r>
            <a:r>
              <a:rPr lang="it-IT" sz="2200" dirty="0"/>
              <a:t> in the </a:t>
            </a:r>
            <a:r>
              <a:rPr lang="it-IT" sz="2200" dirty="0" err="1"/>
              <a:t>Brompton</a:t>
            </a:r>
            <a:r>
              <a:rPr lang="it-IT" sz="2200" dirty="0"/>
              <a:t> </a:t>
            </a:r>
            <a:r>
              <a:rPr lang="it-IT" sz="2200" dirty="0" err="1"/>
              <a:t>district</a:t>
            </a:r>
            <a:r>
              <a:rPr lang="it-IT" sz="2200" dirty="0"/>
              <a:t> of the </a:t>
            </a:r>
            <a:r>
              <a:rPr lang="it-IT" sz="2200" dirty="0" err="1"/>
              <a:t>Royal</a:t>
            </a:r>
            <a:r>
              <a:rPr lang="it-IT" sz="2200" dirty="0"/>
              <a:t> </a:t>
            </a:r>
            <a:r>
              <a:rPr lang="it-IT" sz="2200" dirty="0" err="1"/>
              <a:t>Borough</a:t>
            </a:r>
            <a:r>
              <a:rPr lang="it-IT" sz="2200" dirty="0"/>
              <a:t> of Kensington and Chelsea, in an area </a:t>
            </a:r>
            <a:r>
              <a:rPr lang="it-IT" sz="2200" dirty="0" err="1"/>
              <a:t>that</a:t>
            </a:r>
            <a:r>
              <a:rPr lang="it-IT" sz="2200" dirty="0"/>
              <a:t> </a:t>
            </a:r>
            <a:r>
              <a:rPr lang="it-IT" sz="2200" dirty="0" err="1"/>
              <a:t>has</a:t>
            </a:r>
            <a:r>
              <a:rPr lang="it-IT" sz="2200" dirty="0"/>
              <a:t> </a:t>
            </a:r>
            <a:r>
              <a:rPr lang="it-IT" sz="2200" dirty="0" err="1"/>
              <a:t>become</a:t>
            </a:r>
            <a:r>
              <a:rPr lang="it-IT" sz="2200" dirty="0"/>
              <a:t> </a:t>
            </a:r>
            <a:r>
              <a:rPr lang="it-IT" sz="2200" dirty="0" err="1"/>
              <a:t>known</a:t>
            </a:r>
            <a:r>
              <a:rPr lang="it-IT" sz="2200" dirty="0"/>
              <a:t> </a:t>
            </a:r>
            <a:r>
              <a:rPr lang="it-IT" sz="2200" dirty="0" err="1"/>
              <a:t>as</a:t>
            </a:r>
            <a:r>
              <a:rPr lang="it-IT" sz="2200" dirty="0"/>
              <a:t> "</a:t>
            </a:r>
            <a:r>
              <a:rPr lang="it-IT" sz="2200" dirty="0" err="1"/>
              <a:t>Albertopolis</a:t>
            </a:r>
            <a:r>
              <a:rPr lang="it-IT" sz="2200" dirty="0"/>
              <a:t>" </a:t>
            </a:r>
            <a:r>
              <a:rPr lang="it-IT" sz="2200" dirty="0" err="1"/>
              <a:t>because</a:t>
            </a:r>
            <a:r>
              <a:rPr lang="it-IT" sz="2200" dirty="0"/>
              <a:t> of </a:t>
            </a:r>
            <a:r>
              <a:rPr lang="it-IT" sz="2200" dirty="0" err="1"/>
              <a:t>its</a:t>
            </a:r>
            <a:r>
              <a:rPr lang="it-IT" sz="2200" dirty="0"/>
              <a:t> </a:t>
            </a:r>
            <a:r>
              <a:rPr lang="it-IT" sz="2200" dirty="0" err="1"/>
              <a:t>association</a:t>
            </a:r>
            <a:r>
              <a:rPr lang="it-IT" sz="2200" dirty="0"/>
              <a:t> with Prince Albert, the Albert </a:t>
            </a:r>
            <a:r>
              <a:rPr lang="it-IT" sz="2200" dirty="0" err="1"/>
              <a:t>Memorial</a:t>
            </a:r>
            <a:r>
              <a:rPr lang="it-IT" sz="2200" dirty="0"/>
              <a:t> and the major cultural </a:t>
            </a:r>
            <a:r>
              <a:rPr lang="it-IT" sz="2200" dirty="0" err="1"/>
              <a:t>institutions</a:t>
            </a:r>
            <a:r>
              <a:rPr lang="it-IT" sz="2200" dirty="0"/>
              <a:t> with </a:t>
            </a:r>
            <a:r>
              <a:rPr lang="it-IT" sz="2200" dirty="0" err="1"/>
              <a:t>which</a:t>
            </a:r>
            <a:r>
              <a:rPr lang="it-IT" sz="2200" dirty="0"/>
              <a:t> he </a:t>
            </a:r>
            <a:r>
              <a:rPr lang="it-IT" sz="2200" dirty="0" err="1"/>
              <a:t>was</a:t>
            </a:r>
            <a:r>
              <a:rPr lang="it-IT" sz="2200" dirty="0"/>
              <a:t> </a:t>
            </a:r>
            <a:r>
              <a:rPr lang="it-IT" sz="2200" dirty="0" err="1"/>
              <a:t>associated</a:t>
            </a:r>
            <a:r>
              <a:rPr lang="it-IT" sz="2200" dirty="0"/>
              <a:t>. </a:t>
            </a:r>
            <a:r>
              <a:rPr lang="it-IT" sz="2200" dirty="0" err="1"/>
              <a:t>These</a:t>
            </a:r>
            <a:r>
              <a:rPr lang="it-IT" sz="2200" dirty="0"/>
              <a:t> include the Natural </a:t>
            </a:r>
            <a:r>
              <a:rPr lang="it-IT" sz="2200" dirty="0" err="1"/>
              <a:t>History</a:t>
            </a:r>
            <a:r>
              <a:rPr lang="it-IT" sz="2200" dirty="0"/>
              <a:t> </a:t>
            </a:r>
            <a:r>
              <a:rPr lang="it-IT" sz="2200" dirty="0" err="1"/>
              <a:t>Museum</a:t>
            </a:r>
            <a:r>
              <a:rPr lang="it-IT" sz="2200" dirty="0"/>
              <a:t>, the Science </a:t>
            </a:r>
            <a:r>
              <a:rPr lang="it-IT" sz="2200" dirty="0" err="1"/>
              <a:t>Museum</a:t>
            </a:r>
            <a:r>
              <a:rPr lang="it-IT" sz="2200" dirty="0"/>
              <a:t> and the </a:t>
            </a:r>
            <a:r>
              <a:rPr lang="it-IT" sz="2200" dirty="0" err="1"/>
              <a:t>Royal</a:t>
            </a:r>
            <a:r>
              <a:rPr lang="it-IT" sz="2200" dirty="0"/>
              <a:t> Albert Hall. </a:t>
            </a:r>
          </a:p>
          <a:p>
            <a:pPr lvl="0"/>
            <a:r>
              <a:rPr lang="it-IT" sz="2200" dirty="0"/>
              <a:t>The </a:t>
            </a:r>
            <a:r>
              <a:rPr lang="it-IT" sz="2200" dirty="0" err="1"/>
              <a:t>museum</a:t>
            </a:r>
            <a:r>
              <a:rPr lang="it-IT" sz="2200" dirty="0"/>
              <a:t> </a:t>
            </a:r>
            <a:r>
              <a:rPr lang="it-IT" sz="2200" dirty="0" err="1"/>
              <a:t>is</a:t>
            </a:r>
            <a:r>
              <a:rPr lang="it-IT" sz="2200" dirty="0"/>
              <a:t> a non-</a:t>
            </a:r>
            <a:r>
              <a:rPr lang="it-IT" sz="2200" dirty="0" err="1"/>
              <a:t>departmental</a:t>
            </a:r>
            <a:r>
              <a:rPr lang="it-IT" sz="2200" dirty="0"/>
              <a:t> public body </a:t>
            </a:r>
            <a:r>
              <a:rPr lang="it-IT" sz="2200" dirty="0" err="1"/>
              <a:t>sponsored</a:t>
            </a:r>
            <a:r>
              <a:rPr lang="it-IT" sz="2200" dirty="0"/>
              <a:t> by the </a:t>
            </a:r>
            <a:r>
              <a:rPr lang="it-IT" sz="2200" dirty="0" err="1"/>
              <a:t>Department</a:t>
            </a:r>
            <a:r>
              <a:rPr lang="it-IT" sz="2200" dirty="0"/>
              <a:t> for Culture, Media and Sport. Like </a:t>
            </a:r>
            <a:r>
              <a:rPr lang="it-IT" sz="2200" dirty="0" err="1"/>
              <a:t>other</a:t>
            </a:r>
            <a:r>
              <a:rPr lang="it-IT" sz="2200" dirty="0"/>
              <a:t> </a:t>
            </a:r>
            <a:r>
              <a:rPr lang="it-IT" sz="2200" dirty="0" err="1"/>
              <a:t>national</a:t>
            </a:r>
            <a:r>
              <a:rPr lang="it-IT" sz="2200" dirty="0"/>
              <a:t> </a:t>
            </a:r>
            <a:r>
              <a:rPr lang="it-IT" sz="2200" dirty="0" err="1"/>
              <a:t>British</a:t>
            </a:r>
            <a:r>
              <a:rPr lang="it-IT" sz="2200" dirty="0"/>
              <a:t> </a:t>
            </a:r>
            <a:r>
              <a:rPr lang="it-IT" sz="2200" dirty="0" err="1"/>
              <a:t>museums</a:t>
            </a:r>
            <a:r>
              <a:rPr lang="it-IT" sz="2200" dirty="0"/>
              <a:t>, </a:t>
            </a:r>
            <a:r>
              <a:rPr lang="it-IT" sz="2200" dirty="0" err="1"/>
              <a:t>entrance</a:t>
            </a:r>
            <a:r>
              <a:rPr lang="it-IT" sz="2200" dirty="0"/>
              <a:t> to the </a:t>
            </a:r>
            <a:r>
              <a:rPr lang="it-IT" sz="2200" dirty="0" err="1"/>
              <a:t>museum</a:t>
            </a:r>
            <a:r>
              <a:rPr lang="it-IT" sz="2200" dirty="0"/>
              <a:t> </a:t>
            </a:r>
            <a:r>
              <a:rPr lang="it-IT" sz="2200" dirty="0" err="1"/>
              <a:t>has</a:t>
            </a:r>
            <a:r>
              <a:rPr lang="it-IT" sz="2200" dirty="0"/>
              <a:t> </a:t>
            </a:r>
            <a:r>
              <a:rPr lang="it-IT" sz="2200" dirty="0" err="1"/>
              <a:t>been</a:t>
            </a:r>
            <a:r>
              <a:rPr lang="it-IT" sz="2200" dirty="0"/>
              <a:t> free </a:t>
            </a:r>
            <a:r>
              <a:rPr lang="it-IT" sz="2200" dirty="0" err="1"/>
              <a:t>since</a:t>
            </a:r>
            <a:r>
              <a:rPr lang="it-IT" sz="2200" dirty="0"/>
              <a:t> 2001.</a:t>
            </a:r>
          </a:p>
        </p:txBody>
      </p:sp>
      <p:sp>
        <p:nvSpPr>
          <p:cNvPr id="4" name="CasellaDiTesto 3"/>
          <p:cNvSpPr txBox="1"/>
          <p:nvPr/>
        </p:nvSpPr>
        <p:spPr>
          <a:xfrm>
            <a:off x="7629525" y="5934670"/>
            <a:ext cx="4562476" cy="1200329"/>
          </a:xfrm>
          <a:prstGeom prst="rect">
            <a:avLst/>
          </a:prstGeom>
          <a:noFill/>
        </p:spPr>
        <p:txBody>
          <a:bodyPr wrap="square" rtlCol="0">
            <a:spAutoFit/>
          </a:bodyPr>
          <a:lstStyle/>
          <a:p>
            <a:r>
              <a:rPr lang="it-IT" b="1" dirty="0" smtClean="0"/>
              <a:t>Website</a:t>
            </a:r>
            <a:r>
              <a:rPr lang="it-IT" dirty="0" smtClean="0"/>
              <a:t>: </a:t>
            </a:r>
            <a:r>
              <a:rPr lang="it-IT" dirty="0" err="1"/>
              <a:t>https</a:t>
            </a:r>
            <a:r>
              <a:rPr lang="it-IT" dirty="0"/>
              <a:t>://</a:t>
            </a:r>
            <a:r>
              <a:rPr lang="it-IT" dirty="0" err="1"/>
              <a:t>www.vam.ac.uk</a:t>
            </a:r>
            <a:r>
              <a:rPr lang="it-IT" dirty="0"/>
              <a:t>/ </a:t>
            </a:r>
            <a:endParaRPr lang="it-IT" dirty="0" smtClean="0"/>
          </a:p>
          <a:p>
            <a:r>
              <a:rPr lang="en-US" b="1" dirty="0" smtClean="0"/>
              <a:t>Address</a:t>
            </a:r>
            <a:r>
              <a:rPr lang="en-US" dirty="0" smtClean="0"/>
              <a:t>: </a:t>
            </a:r>
            <a:r>
              <a:rPr lang="it-IT" dirty="0" err="1"/>
              <a:t>Cromwell</a:t>
            </a:r>
            <a:r>
              <a:rPr lang="it-IT" dirty="0"/>
              <a:t> </a:t>
            </a:r>
            <a:r>
              <a:rPr lang="it-IT" dirty="0" smtClean="0"/>
              <a:t>Road </a:t>
            </a:r>
            <a:r>
              <a:rPr lang="it-IT" dirty="0" err="1" smtClean="0"/>
              <a:t>London</a:t>
            </a:r>
            <a:r>
              <a:rPr lang="it-IT" dirty="0"/>
              <a:t>, </a:t>
            </a:r>
            <a:r>
              <a:rPr lang="it-IT" u="sng" dirty="0"/>
              <a:t>SW7</a:t>
            </a:r>
            <a:r>
              <a:rPr lang="it-IT" dirty="0"/>
              <a:t/>
            </a:r>
            <a:br>
              <a:rPr lang="it-IT" dirty="0"/>
            </a:br>
            <a:r>
              <a:rPr lang="it-IT" b="1" dirty="0" smtClean="0"/>
              <a:t>Tube Station: </a:t>
            </a:r>
            <a:r>
              <a:rPr lang="it-IT" dirty="0" smtClean="0"/>
              <a:t>South Kensington</a:t>
            </a:r>
            <a:r>
              <a:rPr lang="it-IT" dirty="0"/>
              <a:t>, </a:t>
            </a:r>
            <a:r>
              <a:rPr lang="it-IT" dirty="0" err="1" smtClean="0"/>
              <a:t>Knightsbridge</a:t>
            </a:r>
            <a:r>
              <a:rPr lang="it-IT" dirty="0" smtClean="0"/>
              <a:t> </a:t>
            </a:r>
            <a:endParaRPr lang="it-IT" dirty="0"/>
          </a:p>
          <a:p>
            <a:endParaRPr lang="it-IT" dirty="0"/>
          </a:p>
        </p:txBody>
      </p:sp>
    </p:spTree>
    <p:extLst>
      <p:ext uri="{BB962C8B-B14F-4D97-AF65-F5344CB8AC3E}">
        <p14:creationId xmlns:p14="http://schemas.microsoft.com/office/powerpoint/2010/main" val="20395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579438"/>
            <a:ext cx="12192000" cy="920750"/>
          </a:xfrm>
        </p:spPr>
        <p:txBody>
          <a:bodyPr>
            <a:normAutofit/>
          </a:bodyPr>
          <a:lstStyle/>
          <a:p>
            <a:pPr algn="ctr"/>
            <a:r>
              <a:rPr lang="it-IT" sz="6000" b="1" dirty="0">
                <a:solidFill>
                  <a:srgbClr val="FF0000"/>
                </a:solidFill>
                <a:latin typeface="Apple Chancery" charset="0"/>
                <a:ea typeface="Apple Chancery" charset="0"/>
                <a:cs typeface="Apple Chancery" charset="0"/>
              </a:rPr>
              <a:t>MADAME TUSSAUDS </a:t>
            </a:r>
          </a:p>
        </p:txBody>
      </p:sp>
      <p:sp>
        <p:nvSpPr>
          <p:cNvPr id="3" name="Segnaposto contenuto 2"/>
          <p:cNvSpPr>
            <a:spLocks noGrp="1"/>
          </p:cNvSpPr>
          <p:nvPr>
            <p:ph idx="1"/>
          </p:nvPr>
        </p:nvSpPr>
        <p:spPr>
          <a:xfrm>
            <a:off x="0" y="2225676"/>
            <a:ext cx="12192000" cy="1960563"/>
          </a:xfrm>
        </p:spPr>
        <p:txBody>
          <a:bodyPr/>
          <a:lstStyle/>
          <a:p>
            <a:pPr lvl="0" algn="just"/>
            <a:r>
              <a:rPr lang="it-IT" sz="2200" dirty="0" err="1"/>
              <a:t>It</a:t>
            </a:r>
            <a:r>
              <a:rPr lang="it-IT" sz="2200" dirty="0"/>
              <a:t> </a:t>
            </a:r>
            <a:r>
              <a:rPr lang="it-IT" sz="2200" dirty="0" err="1"/>
              <a:t>is</a:t>
            </a:r>
            <a:r>
              <a:rPr lang="it-IT" sz="2200" dirty="0"/>
              <a:t> a </a:t>
            </a:r>
            <a:r>
              <a:rPr lang="it-IT" sz="2200" dirty="0" err="1"/>
              <a:t>wax</a:t>
            </a:r>
            <a:r>
              <a:rPr lang="it-IT" sz="2200" dirty="0"/>
              <a:t> </a:t>
            </a:r>
            <a:r>
              <a:rPr lang="it-IT" sz="2200" dirty="0" err="1"/>
              <a:t>museum</a:t>
            </a:r>
            <a:r>
              <a:rPr lang="it-IT" sz="2200" dirty="0"/>
              <a:t> in </a:t>
            </a:r>
            <a:r>
              <a:rPr lang="it-IT" sz="2200" dirty="0" err="1"/>
              <a:t>London</a:t>
            </a:r>
            <a:r>
              <a:rPr lang="it-IT" sz="2200" dirty="0"/>
              <a:t> with </a:t>
            </a:r>
            <a:r>
              <a:rPr lang="it-IT" sz="2200" dirty="0" err="1"/>
              <a:t>branches</a:t>
            </a:r>
            <a:r>
              <a:rPr lang="it-IT" sz="2200" dirty="0"/>
              <a:t> in a </a:t>
            </a:r>
            <a:r>
              <a:rPr lang="it-IT" sz="2200" dirty="0" err="1"/>
              <a:t>number</a:t>
            </a:r>
            <a:r>
              <a:rPr lang="it-IT" sz="2200" dirty="0"/>
              <a:t> of major </a:t>
            </a:r>
            <a:r>
              <a:rPr lang="it-IT" sz="2200" dirty="0" err="1"/>
              <a:t>cities</a:t>
            </a:r>
            <a:r>
              <a:rPr lang="it-IT" sz="2200" dirty="0"/>
              <a:t>. </a:t>
            </a:r>
            <a:r>
              <a:rPr lang="it-IT" sz="2200" dirty="0" err="1"/>
              <a:t>It</a:t>
            </a:r>
            <a:r>
              <a:rPr lang="it-IT" sz="2200" dirty="0"/>
              <a:t> </a:t>
            </a:r>
            <a:r>
              <a:rPr lang="it-IT" sz="2200" dirty="0" err="1"/>
              <a:t>was</a:t>
            </a:r>
            <a:r>
              <a:rPr lang="it-IT" sz="2200" dirty="0"/>
              <a:t> </a:t>
            </a:r>
            <a:r>
              <a:rPr lang="it-IT" sz="2200" dirty="0" err="1"/>
              <a:t>founded</a:t>
            </a:r>
            <a:r>
              <a:rPr lang="it-IT" sz="2200" dirty="0"/>
              <a:t> by </a:t>
            </a:r>
            <a:r>
              <a:rPr lang="it-IT" sz="2200" dirty="0" err="1"/>
              <a:t>wax</a:t>
            </a:r>
            <a:r>
              <a:rPr lang="it-IT" sz="2200" dirty="0"/>
              <a:t> </a:t>
            </a:r>
            <a:r>
              <a:rPr lang="it-IT" sz="2200" dirty="0" err="1"/>
              <a:t>sculptor</a:t>
            </a:r>
            <a:r>
              <a:rPr lang="it-IT" sz="2200" dirty="0"/>
              <a:t> Marie </a:t>
            </a:r>
            <a:r>
              <a:rPr lang="it-IT" sz="2200" dirty="0" err="1"/>
              <a:t>Tussaud</a:t>
            </a:r>
            <a:r>
              <a:rPr lang="it-IT" sz="2200" dirty="0"/>
              <a:t>. </a:t>
            </a:r>
            <a:r>
              <a:rPr lang="it-IT" sz="2200" dirty="0" err="1"/>
              <a:t>It</a:t>
            </a:r>
            <a:r>
              <a:rPr lang="it-IT" sz="2200" dirty="0"/>
              <a:t> </a:t>
            </a:r>
            <a:r>
              <a:rPr lang="it-IT" sz="2200" dirty="0" err="1"/>
              <a:t>used</a:t>
            </a:r>
            <a:r>
              <a:rPr lang="it-IT" sz="2200" dirty="0"/>
              <a:t> to be </a:t>
            </a:r>
            <a:r>
              <a:rPr lang="it-IT" sz="2200" dirty="0" err="1"/>
              <a:t>known</a:t>
            </a:r>
            <a:r>
              <a:rPr lang="it-IT" sz="2200" dirty="0"/>
              <a:t> </a:t>
            </a:r>
            <a:r>
              <a:rPr lang="it-IT" sz="2200" dirty="0" err="1"/>
              <a:t>as</a:t>
            </a:r>
            <a:r>
              <a:rPr lang="it-IT" sz="2200" dirty="0"/>
              <a:t> "Madame </a:t>
            </a:r>
            <a:r>
              <a:rPr lang="it-IT" sz="2200" dirty="0" err="1"/>
              <a:t>Tussaud's</a:t>
            </a:r>
            <a:r>
              <a:rPr lang="it-IT" sz="2200" dirty="0"/>
              <a:t>"; </a:t>
            </a:r>
          </a:p>
          <a:p>
            <a:pPr lvl="0" algn="just"/>
            <a:r>
              <a:rPr lang="it-IT" sz="2200" dirty="0"/>
              <a:t>Madame </a:t>
            </a:r>
            <a:r>
              <a:rPr lang="it-IT" sz="2200" dirty="0" err="1"/>
              <a:t>Tussauds</a:t>
            </a:r>
            <a:r>
              <a:rPr lang="it-IT" sz="2200" dirty="0"/>
              <a:t> </a:t>
            </a:r>
            <a:r>
              <a:rPr lang="it-IT" sz="2200" dirty="0" err="1"/>
              <a:t>is</a:t>
            </a:r>
            <a:r>
              <a:rPr lang="it-IT" sz="2200" dirty="0"/>
              <a:t> a major </a:t>
            </a:r>
            <a:r>
              <a:rPr lang="it-IT" sz="2200" dirty="0" err="1"/>
              <a:t>tourist</a:t>
            </a:r>
            <a:r>
              <a:rPr lang="it-IT" sz="2200" dirty="0"/>
              <a:t> </a:t>
            </a:r>
            <a:r>
              <a:rPr lang="it-IT" sz="2200" dirty="0" err="1"/>
              <a:t>attraction</a:t>
            </a:r>
            <a:r>
              <a:rPr lang="it-IT" sz="2200" dirty="0"/>
              <a:t> in </a:t>
            </a:r>
            <a:r>
              <a:rPr lang="it-IT" sz="2200" dirty="0" err="1"/>
              <a:t>London</a:t>
            </a:r>
            <a:r>
              <a:rPr lang="it-IT" sz="2200" dirty="0"/>
              <a:t>, </a:t>
            </a:r>
            <a:r>
              <a:rPr lang="it-IT" sz="2200" dirty="0" err="1"/>
              <a:t>displaying</a:t>
            </a:r>
            <a:r>
              <a:rPr lang="it-IT" sz="2200" dirty="0"/>
              <a:t> </a:t>
            </a:r>
            <a:r>
              <a:rPr lang="it-IT" sz="2200" dirty="0" err="1"/>
              <a:t>waxworks</a:t>
            </a:r>
            <a:r>
              <a:rPr lang="it-IT" sz="2200" dirty="0"/>
              <a:t> of </a:t>
            </a:r>
            <a:r>
              <a:rPr lang="it-IT" sz="2200" dirty="0" err="1"/>
              <a:t>famous</a:t>
            </a:r>
            <a:r>
              <a:rPr lang="it-IT" sz="2200" dirty="0"/>
              <a:t> </a:t>
            </a:r>
            <a:r>
              <a:rPr lang="it-IT" sz="2200" dirty="0" err="1"/>
              <a:t>people</a:t>
            </a:r>
            <a:r>
              <a:rPr lang="it-IT" sz="2200" dirty="0" smtClean="0"/>
              <a:t>.</a:t>
            </a:r>
          </a:p>
          <a:p>
            <a:pPr lvl="0" algn="just"/>
            <a:r>
              <a:rPr lang="it-IT" sz="2200" dirty="0" err="1" smtClean="0"/>
              <a:t>It</a:t>
            </a:r>
            <a:r>
              <a:rPr lang="it-IT" sz="2200" dirty="0" smtClean="0"/>
              <a:t> </a:t>
            </a:r>
            <a:r>
              <a:rPr lang="it-IT" sz="2200" dirty="0" err="1" smtClean="0"/>
              <a:t>isn’t</a:t>
            </a:r>
            <a:r>
              <a:rPr lang="it-IT" sz="2200" dirty="0" smtClean="0"/>
              <a:t> cheap</a:t>
            </a:r>
            <a:endParaRPr lang="it-IT" sz="2200" dirty="0"/>
          </a:p>
          <a:p>
            <a:endParaRPr lang="it-IT" dirty="0"/>
          </a:p>
        </p:txBody>
      </p:sp>
      <p:sp>
        <p:nvSpPr>
          <p:cNvPr id="4" name="CasellaDiTesto 3"/>
          <p:cNvSpPr txBox="1"/>
          <p:nvPr/>
        </p:nvSpPr>
        <p:spPr>
          <a:xfrm>
            <a:off x="7000875" y="5934670"/>
            <a:ext cx="5191126" cy="923330"/>
          </a:xfrm>
          <a:prstGeom prst="rect">
            <a:avLst/>
          </a:prstGeom>
          <a:noFill/>
        </p:spPr>
        <p:txBody>
          <a:bodyPr wrap="square" rtlCol="0">
            <a:spAutoFit/>
          </a:bodyPr>
          <a:lstStyle/>
          <a:p>
            <a:r>
              <a:rPr lang="it-IT" b="1" dirty="0" smtClean="0"/>
              <a:t>Website</a:t>
            </a:r>
            <a:r>
              <a:rPr lang="it-IT" dirty="0" smtClean="0"/>
              <a:t>: </a:t>
            </a:r>
            <a:r>
              <a:rPr lang="it-IT" sz="1600" dirty="0" err="1"/>
              <a:t>https</a:t>
            </a:r>
            <a:r>
              <a:rPr lang="it-IT" sz="1600" dirty="0"/>
              <a:t>://</a:t>
            </a:r>
            <a:r>
              <a:rPr lang="it-IT" sz="1600" dirty="0" err="1"/>
              <a:t>www.madametussauds.co.uk</a:t>
            </a:r>
            <a:r>
              <a:rPr lang="it-IT" sz="1600" dirty="0"/>
              <a:t>/</a:t>
            </a:r>
            <a:r>
              <a:rPr lang="it-IT" sz="1600" dirty="0" err="1"/>
              <a:t>london</a:t>
            </a:r>
            <a:r>
              <a:rPr lang="it-IT" sz="1600" dirty="0"/>
              <a:t>/en/ </a:t>
            </a:r>
            <a:r>
              <a:rPr lang="en-US" b="1" dirty="0" smtClean="0"/>
              <a:t>Address</a:t>
            </a:r>
            <a:r>
              <a:rPr lang="en-US" dirty="0" smtClean="0"/>
              <a:t>: </a:t>
            </a:r>
            <a:r>
              <a:rPr lang="it-IT" dirty="0" err="1"/>
              <a:t>Marylebone</a:t>
            </a:r>
            <a:r>
              <a:rPr lang="it-IT" dirty="0"/>
              <a:t> </a:t>
            </a:r>
            <a:r>
              <a:rPr lang="it-IT" dirty="0" err="1"/>
              <a:t>Rd</a:t>
            </a:r>
            <a:r>
              <a:rPr lang="it-IT" dirty="0"/>
              <a:t>, </a:t>
            </a:r>
            <a:r>
              <a:rPr lang="it-IT" dirty="0" err="1"/>
              <a:t>London</a:t>
            </a:r>
            <a:r>
              <a:rPr lang="it-IT" dirty="0"/>
              <a:t> NW1 </a:t>
            </a:r>
            <a:r>
              <a:rPr lang="it-IT" dirty="0" smtClean="0"/>
              <a:t>5LR</a:t>
            </a:r>
            <a:endParaRPr lang="en-US" dirty="0" smtClean="0"/>
          </a:p>
          <a:p>
            <a:r>
              <a:rPr lang="it-IT" b="1" dirty="0" smtClean="0"/>
              <a:t>Tube Station: </a:t>
            </a:r>
            <a:r>
              <a:rPr lang="it-IT" dirty="0"/>
              <a:t>Baker </a:t>
            </a:r>
            <a:r>
              <a:rPr lang="it-IT" dirty="0" smtClean="0"/>
              <a:t>Street</a:t>
            </a:r>
            <a:endParaRPr lang="it-IT" dirty="0"/>
          </a:p>
        </p:txBody>
      </p:sp>
    </p:spTree>
    <p:extLst>
      <p:ext uri="{BB962C8B-B14F-4D97-AF65-F5344CB8AC3E}">
        <p14:creationId xmlns:p14="http://schemas.microsoft.com/office/powerpoint/2010/main" val="1667920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456565"/>
            <a:ext cx="12192000" cy="960755"/>
          </a:xfrm>
        </p:spPr>
        <p:txBody>
          <a:bodyPr>
            <a:normAutofit/>
          </a:bodyPr>
          <a:lstStyle/>
          <a:p>
            <a:pPr algn="ctr"/>
            <a:r>
              <a:rPr lang="it-IT" sz="6000" b="1" dirty="0">
                <a:solidFill>
                  <a:srgbClr val="FF0000"/>
                </a:solidFill>
                <a:latin typeface="Apple Chancery" charset="0"/>
                <a:ea typeface="Apple Chancery" charset="0"/>
                <a:cs typeface="Apple Chancery" charset="0"/>
              </a:rPr>
              <a:t>WESTMINSTER ABBEY </a:t>
            </a:r>
          </a:p>
        </p:txBody>
      </p:sp>
      <p:sp>
        <p:nvSpPr>
          <p:cNvPr id="3" name="Segnaposto contenuto 2"/>
          <p:cNvSpPr>
            <a:spLocks noGrp="1"/>
          </p:cNvSpPr>
          <p:nvPr>
            <p:ph idx="1"/>
          </p:nvPr>
        </p:nvSpPr>
        <p:spPr>
          <a:xfrm>
            <a:off x="0" y="1856105"/>
            <a:ext cx="12192000" cy="2807335"/>
          </a:xfrm>
        </p:spPr>
        <p:txBody>
          <a:bodyPr>
            <a:normAutofit/>
          </a:bodyPr>
          <a:lstStyle/>
          <a:p>
            <a:pPr lvl="0"/>
            <a:r>
              <a:rPr lang="it-IT" sz="2200" dirty="0" err="1"/>
              <a:t>Normally</a:t>
            </a:r>
            <a:r>
              <a:rPr lang="it-IT" sz="2200" dirty="0"/>
              <a:t> </a:t>
            </a:r>
            <a:r>
              <a:rPr lang="it-IT" sz="2200" dirty="0" err="1"/>
              <a:t>titled</a:t>
            </a:r>
            <a:r>
              <a:rPr lang="it-IT" sz="2200" dirty="0"/>
              <a:t> the </a:t>
            </a:r>
            <a:r>
              <a:rPr lang="it-IT" sz="2200" b="1" dirty="0"/>
              <a:t>Collegiate Church of St Peter </a:t>
            </a:r>
            <a:r>
              <a:rPr lang="it-IT" sz="2200" b="1" dirty="0" err="1"/>
              <a:t>at</a:t>
            </a:r>
            <a:r>
              <a:rPr lang="it-IT" sz="2200" b="1" dirty="0"/>
              <a:t> Westminster</a:t>
            </a:r>
            <a:r>
              <a:rPr lang="it-IT" sz="2200" dirty="0"/>
              <a:t>, </a:t>
            </a:r>
            <a:r>
              <a:rPr lang="it-IT" sz="2200" dirty="0" err="1"/>
              <a:t>is</a:t>
            </a:r>
            <a:r>
              <a:rPr lang="it-IT" sz="2200" dirty="0"/>
              <a:t> a large, </a:t>
            </a:r>
            <a:r>
              <a:rPr lang="it-IT" sz="2200" dirty="0" err="1"/>
              <a:t>mainly</a:t>
            </a:r>
            <a:r>
              <a:rPr lang="it-IT" sz="2200" dirty="0"/>
              <a:t> </a:t>
            </a:r>
            <a:r>
              <a:rPr lang="it-IT" sz="2200" u="sng" dirty="0">
                <a:hlinkClick r:id="rId3" tooltip="Gothic architecture"/>
              </a:rPr>
              <a:t>Gothic</a:t>
            </a:r>
            <a:r>
              <a:rPr lang="it-IT" sz="2200" dirty="0"/>
              <a:t> </a:t>
            </a:r>
            <a:r>
              <a:rPr lang="it-IT" sz="2200" dirty="0" err="1"/>
              <a:t>abbey</a:t>
            </a:r>
            <a:r>
              <a:rPr lang="it-IT" sz="2200" dirty="0"/>
              <a:t> </a:t>
            </a:r>
            <a:r>
              <a:rPr lang="it-IT" sz="2200" dirty="0" err="1"/>
              <a:t>church</a:t>
            </a:r>
            <a:r>
              <a:rPr lang="it-IT" sz="2200" dirty="0"/>
              <a:t> in the City of Westminster, </a:t>
            </a:r>
            <a:r>
              <a:rPr lang="it-IT" sz="2200" dirty="0" err="1"/>
              <a:t>London</a:t>
            </a:r>
            <a:r>
              <a:rPr lang="it-IT" sz="2200" dirty="0"/>
              <a:t>, just to the west of the Palace of Westminster. </a:t>
            </a:r>
          </a:p>
          <a:p>
            <a:pPr lvl="0"/>
            <a:r>
              <a:rPr lang="it-IT" sz="2200" dirty="0" err="1"/>
              <a:t>It</a:t>
            </a:r>
            <a:r>
              <a:rPr lang="it-IT" sz="2200" dirty="0"/>
              <a:t> </a:t>
            </a:r>
            <a:r>
              <a:rPr lang="it-IT" sz="2200" dirty="0" err="1"/>
              <a:t>is</a:t>
            </a:r>
            <a:r>
              <a:rPr lang="it-IT" sz="2200" dirty="0"/>
              <a:t> </a:t>
            </a:r>
            <a:r>
              <a:rPr lang="it-IT" sz="2200" dirty="0" err="1"/>
              <a:t>one</a:t>
            </a:r>
            <a:r>
              <a:rPr lang="it-IT" sz="2200" dirty="0"/>
              <a:t> of the </a:t>
            </a:r>
            <a:r>
              <a:rPr lang="it-IT" sz="2200" dirty="0" err="1"/>
              <a:t>United</a:t>
            </a:r>
            <a:r>
              <a:rPr lang="it-IT" sz="2200" dirty="0"/>
              <a:t> </a:t>
            </a:r>
            <a:r>
              <a:rPr lang="it-IT" sz="2200" dirty="0" err="1"/>
              <a:t>Kingdom's</a:t>
            </a:r>
            <a:r>
              <a:rPr lang="it-IT" sz="2200" dirty="0"/>
              <a:t> </a:t>
            </a:r>
            <a:r>
              <a:rPr lang="it-IT" sz="2200" dirty="0" err="1"/>
              <a:t>most</a:t>
            </a:r>
            <a:r>
              <a:rPr lang="it-IT" sz="2200" dirty="0"/>
              <a:t> </a:t>
            </a:r>
            <a:r>
              <a:rPr lang="it-IT" sz="2200" dirty="0" err="1"/>
              <a:t>notable</a:t>
            </a:r>
            <a:r>
              <a:rPr lang="it-IT" sz="2200" dirty="0"/>
              <a:t> </a:t>
            </a:r>
            <a:r>
              <a:rPr lang="it-IT" sz="2200" dirty="0" err="1"/>
              <a:t>religious</a:t>
            </a:r>
            <a:r>
              <a:rPr lang="it-IT" sz="2200" dirty="0"/>
              <a:t> </a:t>
            </a:r>
            <a:r>
              <a:rPr lang="it-IT" sz="2200" dirty="0" err="1"/>
              <a:t>buildings</a:t>
            </a:r>
            <a:r>
              <a:rPr lang="it-IT" sz="2200" dirty="0"/>
              <a:t> and the </a:t>
            </a:r>
            <a:r>
              <a:rPr lang="it-IT" sz="2200" dirty="0" err="1"/>
              <a:t>traditional</a:t>
            </a:r>
            <a:r>
              <a:rPr lang="it-IT" sz="2200" dirty="0"/>
              <a:t> </a:t>
            </a:r>
            <a:r>
              <a:rPr lang="it-IT" sz="2200" dirty="0" err="1"/>
              <a:t>place</a:t>
            </a:r>
            <a:r>
              <a:rPr lang="it-IT" sz="2200" dirty="0"/>
              <a:t> of </a:t>
            </a:r>
            <a:r>
              <a:rPr lang="it-IT" sz="2200" dirty="0" err="1"/>
              <a:t>coronation</a:t>
            </a:r>
            <a:r>
              <a:rPr lang="it-IT" sz="2200" dirty="0"/>
              <a:t> and </a:t>
            </a:r>
            <a:r>
              <a:rPr lang="it-IT" sz="2200" dirty="0" err="1"/>
              <a:t>burial</a:t>
            </a:r>
            <a:r>
              <a:rPr lang="it-IT" sz="2200" dirty="0"/>
              <a:t> site for English and, </a:t>
            </a:r>
            <a:r>
              <a:rPr lang="it-IT" sz="2200" dirty="0" err="1"/>
              <a:t>later</a:t>
            </a:r>
            <a:r>
              <a:rPr lang="it-IT" sz="2200" dirty="0"/>
              <a:t>, </a:t>
            </a:r>
            <a:r>
              <a:rPr lang="it-IT" sz="2200" u="sng" dirty="0">
                <a:hlinkClick r:id="rId4" tooltip="List of British monarchs"/>
              </a:rPr>
              <a:t>British</a:t>
            </a:r>
            <a:r>
              <a:rPr lang="it-IT" sz="2200" dirty="0"/>
              <a:t> </a:t>
            </a:r>
            <a:r>
              <a:rPr lang="it-IT" sz="2200" dirty="0" err="1"/>
              <a:t>monarchs</a:t>
            </a:r>
            <a:r>
              <a:rPr lang="it-IT" sz="2200" dirty="0"/>
              <a:t>. </a:t>
            </a:r>
            <a:r>
              <a:rPr lang="it-IT" sz="2200" dirty="0" err="1"/>
              <a:t>Between</a:t>
            </a:r>
            <a:r>
              <a:rPr lang="it-IT" sz="2200" dirty="0"/>
              <a:t> 1540 and 1556 the </a:t>
            </a:r>
            <a:r>
              <a:rPr lang="it-IT" sz="2200" dirty="0" err="1"/>
              <a:t>abbey</a:t>
            </a:r>
            <a:r>
              <a:rPr lang="it-IT" sz="2200" dirty="0"/>
              <a:t> </a:t>
            </a:r>
            <a:r>
              <a:rPr lang="it-IT" sz="2200" dirty="0" err="1"/>
              <a:t>had</a:t>
            </a:r>
            <a:r>
              <a:rPr lang="it-IT" sz="2200" dirty="0"/>
              <a:t> the status of a </a:t>
            </a:r>
            <a:r>
              <a:rPr lang="it-IT" sz="2200" dirty="0" err="1"/>
              <a:t>cathedral</a:t>
            </a:r>
            <a:r>
              <a:rPr lang="it-IT" sz="2200" dirty="0"/>
              <a:t>. </a:t>
            </a:r>
            <a:r>
              <a:rPr lang="it-IT" sz="2200" dirty="0" err="1"/>
              <a:t>Since</a:t>
            </a:r>
            <a:r>
              <a:rPr lang="it-IT" sz="2200" dirty="0"/>
              <a:t> 1560, </a:t>
            </a:r>
            <a:r>
              <a:rPr lang="it-IT" sz="2200" dirty="0" err="1"/>
              <a:t>however</a:t>
            </a:r>
            <a:r>
              <a:rPr lang="it-IT" sz="2200" dirty="0"/>
              <a:t>, the building </a:t>
            </a:r>
            <a:r>
              <a:rPr lang="it-IT" sz="2200" dirty="0" err="1"/>
              <a:t>is</a:t>
            </a:r>
            <a:r>
              <a:rPr lang="it-IT" sz="2200" dirty="0"/>
              <a:t> no </a:t>
            </a:r>
            <a:r>
              <a:rPr lang="it-IT" sz="2200" dirty="0" err="1"/>
              <a:t>longer</a:t>
            </a:r>
            <a:r>
              <a:rPr lang="it-IT" sz="2200" dirty="0"/>
              <a:t> an </a:t>
            </a:r>
            <a:r>
              <a:rPr lang="it-IT" sz="2200" dirty="0" err="1"/>
              <a:t>abbey</a:t>
            </a:r>
            <a:r>
              <a:rPr lang="it-IT" sz="2200" dirty="0"/>
              <a:t> </a:t>
            </a:r>
            <a:r>
              <a:rPr lang="it-IT" sz="2200" dirty="0" err="1"/>
              <a:t>nor</a:t>
            </a:r>
            <a:r>
              <a:rPr lang="it-IT" sz="2200" dirty="0"/>
              <a:t> a </a:t>
            </a:r>
            <a:r>
              <a:rPr lang="it-IT" sz="2200" dirty="0" err="1"/>
              <a:t>cathedral</a:t>
            </a:r>
            <a:r>
              <a:rPr lang="it-IT" sz="2200" dirty="0"/>
              <a:t>, </a:t>
            </a:r>
            <a:r>
              <a:rPr lang="it-IT" sz="2200" dirty="0" err="1"/>
              <a:t>having</a:t>
            </a:r>
            <a:r>
              <a:rPr lang="it-IT" sz="2200" dirty="0"/>
              <a:t> </a:t>
            </a:r>
            <a:r>
              <a:rPr lang="it-IT" sz="2200" dirty="0" err="1"/>
              <a:t>instead</a:t>
            </a:r>
            <a:r>
              <a:rPr lang="it-IT" sz="2200" dirty="0"/>
              <a:t> the status of a Church of </a:t>
            </a:r>
            <a:r>
              <a:rPr lang="it-IT" sz="2200" dirty="0" err="1"/>
              <a:t>England</a:t>
            </a:r>
            <a:r>
              <a:rPr lang="it-IT" sz="2200" dirty="0"/>
              <a:t> "</a:t>
            </a:r>
            <a:r>
              <a:rPr lang="it-IT" sz="2200" u="sng" dirty="0">
                <a:hlinkClick r:id="rId5" tooltip="Royal Peculiar"/>
              </a:rPr>
              <a:t>Royal Peculiar</a:t>
            </a:r>
            <a:r>
              <a:rPr lang="it-IT" sz="2200" dirty="0"/>
              <a:t>"—a </a:t>
            </a:r>
            <a:r>
              <a:rPr lang="it-IT" sz="2200" dirty="0" err="1"/>
              <a:t>church</a:t>
            </a:r>
            <a:r>
              <a:rPr lang="it-IT" sz="2200" dirty="0"/>
              <a:t> </a:t>
            </a:r>
            <a:r>
              <a:rPr lang="it-IT" sz="2200" dirty="0" err="1"/>
              <a:t>responsible</a:t>
            </a:r>
            <a:r>
              <a:rPr lang="it-IT" sz="2200" dirty="0"/>
              <a:t> </a:t>
            </a:r>
            <a:r>
              <a:rPr lang="it-IT" sz="2200" dirty="0" err="1"/>
              <a:t>directly</a:t>
            </a:r>
            <a:r>
              <a:rPr lang="it-IT" sz="2200" dirty="0"/>
              <a:t> to the </a:t>
            </a:r>
            <a:r>
              <a:rPr lang="it-IT" sz="2200" dirty="0" err="1"/>
              <a:t>sovereign</a:t>
            </a:r>
            <a:r>
              <a:rPr lang="it-IT" sz="2200" dirty="0"/>
              <a:t>. The building </a:t>
            </a:r>
            <a:r>
              <a:rPr lang="it-IT" sz="2200" dirty="0" err="1"/>
              <a:t>itself</a:t>
            </a:r>
            <a:r>
              <a:rPr lang="it-IT" sz="2200" dirty="0"/>
              <a:t> </a:t>
            </a:r>
            <a:r>
              <a:rPr lang="it-IT" sz="2200" dirty="0" err="1"/>
              <a:t>is</a:t>
            </a:r>
            <a:r>
              <a:rPr lang="it-IT" sz="2200" dirty="0"/>
              <a:t> the </a:t>
            </a:r>
            <a:r>
              <a:rPr lang="it-IT" sz="2200" dirty="0" err="1"/>
              <a:t>original</a:t>
            </a:r>
            <a:r>
              <a:rPr lang="it-IT" sz="2200" dirty="0"/>
              <a:t> </a:t>
            </a:r>
            <a:r>
              <a:rPr lang="it-IT" sz="2200" dirty="0" err="1"/>
              <a:t>abbey</a:t>
            </a:r>
            <a:r>
              <a:rPr lang="it-IT" sz="2200" dirty="0"/>
              <a:t> </a:t>
            </a:r>
            <a:r>
              <a:rPr lang="it-IT" sz="2200" dirty="0" err="1"/>
              <a:t>church</a:t>
            </a:r>
            <a:endParaRPr lang="it-IT" sz="2200" dirty="0"/>
          </a:p>
        </p:txBody>
      </p:sp>
      <p:sp>
        <p:nvSpPr>
          <p:cNvPr id="4" name="CasellaDiTesto 3"/>
          <p:cNvSpPr txBox="1"/>
          <p:nvPr/>
        </p:nvSpPr>
        <p:spPr>
          <a:xfrm>
            <a:off x="7452359" y="5934670"/>
            <a:ext cx="4739641" cy="923330"/>
          </a:xfrm>
          <a:prstGeom prst="rect">
            <a:avLst/>
          </a:prstGeom>
          <a:noFill/>
        </p:spPr>
        <p:txBody>
          <a:bodyPr wrap="square" rtlCol="0">
            <a:spAutoFit/>
          </a:bodyPr>
          <a:lstStyle/>
          <a:p>
            <a:r>
              <a:rPr lang="it-IT" b="1" dirty="0" smtClean="0"/>
              <a:t>Website</a:t>
            </a:r>
            <a:r>
              <a:rPr lang="it-IT" dirty="0" smtClean="0"/>
              <a:t>: </a:t>
            </a:r>
            <a:r>
              <a:rPr lang="it-IT" dirty="0"/>
              <a:t>http://</a:t>
            </a:r>
            <a:r>
              <a:rPr lang="it-IT" dirty="0" err="1"/>
              <a:t>www.westminster-abbey.org</a:t>
            </a:r>
            <a:r>
              <a:rPr lang="it-IT" dirty="0"/>
              <a:t>/ </a:t>
            </a:r>
            <a:endParaRPr lang="it-IT" dirty="0" smtClean="0"/>
          </a:p>
          <a:p>
            <a:r>
              <a:rPr lang="en-US" b="1" dirty="0" smtClean="0"/>
              <a:t>Address</a:t>
            </a:r>
            <a:r>
              <a:rPr lang="en-US" dirty="0" smtClean="0"/>
              <a:t>: </a:t>
            </a:r>
            <a:r>
              <a:rPr lang="it-IT" dirty="0"/>
              <a:t>20 </a:t>
            </a:r>
            <a:r>
              <a:rPr lang="it-IT" dirty="0" err="1"/>
              <a:t>Deans</a:t>
            </a:r>
            <a:r>
              <a:rPr lang="it-IT" dirty="0"/>
              <a:t> </a:t>
            </a:r>
            <a:r>
              <a:rPr lang="it-IT" dirty="0" err="1"/>
              <a:t>Yd</a:t>
            </a:r>
            <a:r>
              <a:rPr lang="it-IT" dirty="0"/>
              <a:t>, </a:t>
            </a:r>
            <a:r>
              <a:rPr lang="it-IT" dirty="0" err="1"/>
              <a:t>London</a:t>
            </a:r>
            <a:r>
              <a:rPr lang="it-IT" dirty="0"/>
              <a:t> SW1P </a:t>
            </a:r>
            <a:r>
              <a:rPr lang="it-IT" dirty="0" smtClean="0"/>
              <a:t>3PA</a:t>
            </a:r>
            <a:endParaRPr lang="en-US" dirty="0" smtClean="0"/>
          </a:p>
          <a:p>
            <a:r>
              <a:rPr lang="it-IT" b="1" dirty="0" smtClean="0"/>
              <a:t>Tube Station: </a:t>
            </a:r>
            <a:r>
              <a:rPr lang="it-IT" dirty="0"/>
              <a:t>Westminster </a:t>
            </a:r>
            <a:r>
              <a:rPr lang="it-IT" dirty="0" smtClean="0"/>
              <a:t>and </a:t>
            </a:r>
            <a:r>
              <a:rPr lang="it-IT" dirty="0"/>
              <a:t>St </a:t>
            </a:r>
            <a:r>
              <a:rPr lang="it-IT" dirty="0" err="1"/>
              <a:t>James's</a:t>
            </a:r>
            <a:r>
              <a:rPr lang="it-IT" dirty="0"/>
              <a:t> Park. </a:t>
            </a:r>
          </a:p>
        </p:txBody>
      </p:sp>
    </p:spTree>
    <p:extLst>
      <p:ext uri="{BB962C8B-B14F-4D97-AF65-F5344CB8AC3E}">
        <p14:creationId xmlns:p14="http://schemas.microsoft.com/office/powerpoint/2010/main" val="1769614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650</Words>
  <Application>Microsoft Macintosh PowerPoint</Application>
  <PresentationFormat>Widescreen</PresentationFormat>
  <Paragraphs>122</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Apple Chancery</vt:lpstr>
      <vt:lpstr>Calibri</vt:lpstr>
      <vt:lpstr>Calibri Light</vt:lpstr>
      <vt:lpstr>Arial</vt:lpstr>
      <vt:lpstr>Tema di Office</vt:lpstr>
      <vt:lpstr>LONDON TOWER BRIDGE</vt:lpstr>
      <vt:lpstr>BUCKINGHAM PALACE</vt:lpstr>
      <vt:lpstr>NATIONAL GALLERY</vt:lpstr>
      <vt:lpstr>BRITISH MUSEUM</vt:lpstr>
      <vt:lpstr>NATIONAL PORTRAIT GALLERY</vt:lpstr>
      <vt:lpstr>NATURAL HISTORY MUSEUM</vt:lpstr>
      <vt:lpstr>VICTORIA &amp; ALBERT MUSEUM </vt:lpstr>
      <vt:lpstr>MADAME TUSSAUDS </vt:lpstr>
      <vt:lpstr>WESTMINSTER ABBEY </vt:lpstr>
      <vt:lpstr>ST PAUL’S CATHEDRAL</vt:lpstr>
      <vt:lpstr>LONDON EYE</vt:lpstr>
      <vt:lpstr>SHAKESPEARE’S GLOBE</vt:lpstr>
      <vt:lpstr>LONDON ZOO</vt:lpstr>
      <vt:lpstr>HYDE PARK</vt:lpstr>
      <vt:lpstr>IMPERIAL WAR MUSEUM</vt:lpstr>
      <vt:lpstr>TOWER OF LONDON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TOWER BRIDGE</dc:title>
  <dc:creator>Simone Foralosso</dc:creator>
  <cp:lastModifiedBy>Simone Foralosso</cp:lastModifiedBy>
  <cp:revision>27</cp:revision>
  <dcterms:created xsi:type="dcterms:W3CDTF">2016-11-17T18:29:22Z</dcterms:created>
  <dcterms:modified xsi:type="dcterms:W3CDTF">2016-11-21T19:28:41Z</dcterms:modified>
</cp:coreProperties>
</file>